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3"/>
    <p:sldMasterId id="2147483673" r:id="rId4"/>
  </p:sldMasterIdLst>
  <p:notesMasterIdLst>
    <p:notesMasterId r:id="rId12"/>
  </p:notesMasterIdLst>
  <p:sldIdLst>
    <p:sldId id="256" r:id="rId5"/>
    <p:sldId id="269" r:id="rId6"/>
    <p:sldId id="258" r:id="rId7"/>
    <p:sldId id="259" r:id="rId8"/>
    <p:sldId id="260" r:id="rId9"/>
    <p:sldId id="261" r:id="rId10"/>
    <p:sldId id="262" r:id="rId11"/>
    <p:sldId id="265" r:id="rId13"/>
    <p:sldId id="266" r:id="rId14"/>
    <p:sldId id="263" r:id="rId15"/>
    <p:sldId id="267" r:id="rId16"/>
    <p:sldId id="264" r:id="rId17"/>
  </p:sldIdLst>
  <p:sldSz cx="12192000" cy="6858000"/>
  <p:notesSz cx="68580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558" y="-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3" Type="http://schemas.openxmlformats.org/officeDocument/2006/relationships/slide" Target="slides/slide8.xml"/><Relationship Id="rId12" Type="http://schemas.openxmlformats.org/officeDocument/2006/relationships/notesMaster" Target="notesMasters/notesMaster1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09480" y="190440"/>
            <a:ext cx="10972440" cy="5821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609480" y="1174680"/>
            <a:ext cx="10972440" cy="2362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09480" y="3761640"/>
            <a:ext cx="10972440" cy="2362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609480" y="190440"/>
            <a:ext cx="10972440" cy="5821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609480" y="1174680"/>
            <a:ext cx="5354280" cy="2362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6231960" y="1174680"/>
            <a:ext cx="5354280" cy="2362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609480" y="3761640"/>
            <a:ext cx="5354280" cy="2362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 type="body"/>
          </p:nvPr>
        </p:nvSpPr>
        <p:spPr>
          <a:xfrm>
            <a:off x="6231960" y="3761640"/>
            <a:ext cx="5354280" cy="2362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609480" y="190440"/>
            <a:ext cx="10972440" cy="5821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609480" y="1174680"/>
            <a:ext cx="3533040" cy="2362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4319640" y="1174680"/>
            <a:ext cx="3533040" cy="2362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8029800" y="1174680"/>
            <a:ext cx="3533040" cy="2362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609480" y="3761640"/>
            <a:ext cx="3533040" cy="2362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83" name="PlaceHolder 6"/>
          <p:cNvSpPr>
            <a:spLocks noGrp="1"/>
          </p:cNvSpPr>
          <p:nvPr>
            <p:ph type="body"/>
          </p:nvPr>
        </p:nvSpPr>
        <p:spPr>
          <a:xfrm>
            <a:off x="4319640" y="3761640"/>
            <a:ext cx="3533040" cy="2362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84" name="PlaceHolder 7"/>
          <p:cNvSpPr>
            <a:spLocks noGrp="1"/>
          </p:cNvSpPr>
          <p:nvPr>
            <p:ph type="body"/>
          </p:nvPr>
        </p:nvSpPr>
        <p:spPr>
          <a:xfrm>
            <a:off x="8029800" y="3761640"/>
            <a:ext cx="3533040" cy="2362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08933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24417" y="1196975"/>
            <a:ext cx="10943167" cy="108267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en-US" altLang="zh-CN" noProof="0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26533" y="2422525"/>
            <a:ext cx="10949517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en-US" altLang="zh-CN" noProof="0" smtClean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46FDEA9-29B0-4000-9A8A-EA5137E778FC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78FD23A-2F78-4156-BB62-C393E2F1F45C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78FD23A-2F78-4156-BB62-C393E2F1F45C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78FD23A-2F78-4156-BB62-C393E2F1F45C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7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7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78FD23A-2F78-4156-BB62-C393E2F1F45C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78FD23A-2F78-4156-BB62-C393E2F1F45C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78FD23A-2F78-4156-BB62-C393E2F1F45C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09480" y="190440"/>
            <a:ext cx="10972440" cy="5821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subTitle"/>
          </p:nvPr>
        </p:nvSpPr>
        <p:spPr>
          <a:xfrm>
            <a:off x="609480" y="1174680"/>
            <a:ext cx="10972440" cy="4952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78FD23A-2F78-4156-BB62-C393E2F1F45C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78FD23A-2F78-4156-BB62-C393E2F1F45C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78FD23A-2F78-4156-BB62-C393E2F1F45C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90500"/>
            <a:ext cx="27432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90500"/>
            <a:ext cx="80264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78FD23A-2F78-4156-BB62-C393E2F1F45C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08933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24417" y="1196975"/>
            <a:ext cx="10943167" cy="108267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en-US" altLang="zh-CN" noProof="0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26533" y="2422525"/>
            <a:ext cx="10949517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en-US" altLang="zh-CN" noProof="0" smtClean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46FDEA9-29B0-4000-9A8A-EA5137E778FC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78FD23A-2F78-4156-BB62-C393E2F1F45C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78FD23A-2F78-4156-BB62-C393E2F1F45C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78FD23A-2F78-4156-BB62-C393E2F1F45C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7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7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78FD23A-2F78-4156-BB62-C393E2F1F45C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78FD23A-2F78-4156-BB62-C393E2F1F45C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09480" y="190440"/>
            <a:ext cx="10972440" cy="5821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609480" y="1174680"/>
            <a:ext cx="10972440" cy="4952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78FD23A-2F78-4156-BB62-C393E2F1F45C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78FD23A-2F78-4156-BB62-C393E2F1F45C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78FD23A-2F78-4156-BB62-C393E2F1F45C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78FD23A-2F78-4156-BB62-C393E2F1F45C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90500"/>
            <a:ext cx="27432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90500"/>
            <a:ext cx="80264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78FD23A-2F78-4156-BB62-C393E2F1F45C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190440"/>
            <a:ext cx="10972440" cy="5821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09480" y="1174680"/>
            <a:ext cx="5354280" cy="4952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6231960" y="1174680"/>
            <a:ext cx="5354280" cy="4952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609480" y="190440"/>
            <a:ext cx="10972440" cy="5821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subTitle"/>
          </p:nvPr>
        </p:nvSpPr>
        <p:spPr>
          <a:xfrm>
            <a:off x="609480" y="190440"/>
            <a:ext cx="10972440" cy="2699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609480" y="190440"/>
            <a:ext cx="10972440" cy="5821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609480" y="1174680"/>
            <a:ext cx="5354280" cy="2362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6231960" y="1174680"/>
            <a:ext cx="5354280" cy="4952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609480" y="3761640"/>
            <a:ext cx="5354280" cy="2362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609480" y="190440"/>
            <a:ext cx="10972440" cy="5821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609480" y="1174680"/>
            <a:ext cx="5354280" cy="4952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6231960" y="1174680"/>
            <a:ext cx="5354280" cy="2362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6231960" y="3761640"/>
            <a:ext cx="5354280" cy="2362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609480" y="190440"/>
            <a:ext cx="10972440" cy="5821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609480" y="1174680"/>
            <a:ext cx="5354280" cy="2362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6231960" y="1174680"/>
            <a:ext cx="5354280" cy="2362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609480" y="3761640"/>
            <a:ext cx="10972440" cy="2362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1.jpeg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0.xml"/><Relationship Id="rId7" Type="http://schemas.openxmlformats.org/officeDocument/2006/relationships/slideLayout" Target="../slideLayouts/slideLayout19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3" Type="http://schemas.openxmlformats.org/officeDocument/2006/relationships/theme" Target="../theme/theme2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2.xml"/><Relationship Id="rId1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2.xml"/><Relationship Id="rId8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0.xml"/><Relationship Id="rId6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5.xml"/><Relationship Id="rId13" Type="http://schemas.openxmlformats.org/officeDocument/2006/relationships/theme" Target="../theme/theme3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3.xml"/><Relationship Id="rId1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9"/>
          <p:cNvPicPr/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12208680" cy="6857640"/>
          </a:xfrm>
          <a:prstGeom prst="rect">
            <a:avLst/>
          </a:prstGeom>
          <a:ln w="9360">
            <a:noFill/>
          </a:ln>
        </p:spPr>
      </p:pic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09480" y="190440"/>
            <a:ext cx="10972440" cy="582120"/>
          </a:xfrm>
          <a:prstGeom prst="rect">
            <a:avLst/>
          </a:prstGeom>
        </p:spPr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3600" b="0" strike="noStrike" spc="-1">
                <a:solidFill>
                  <a:srgbClr val="000000"/>
                </a:solidFill>
                <a:latin typeface="Arial" panose="020B0604020202020204"/>
                <a:ea typeface="SimSun" panose="02010600030101010101" pitchFamily="2" charset="-122"/>
              </a:rPr>
              <a:t>Click to edit Master title style</a:t>
            </a:r>
            <a:endParaRPr lang="en-US" sz="36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609480" y="1174680"/>
            <a:ext cx="10972440" cy="4952520"/>
          </a:xfrm>
          <a:prstGeom prst="rect">
            <a:avLst/>
          </a:prstGeom>
        </p:spPr>
        <p:txBody>
          <a:bodyPr lIns="90000" tIns="45000" rIns="90000" bIns="45000">
            <a:noAutofit/>
          </a:bodyPr>
          <a:lstStyle/>
          <a:p>
            <a:pPr marL="342900" indent="-342900">
              <a:lnSpc>
                <a:spcPct val="100000"/>
              </a:lnSpc>
              <a:spcBef>
                <a:spcPts val="640"/>
              </a:spcBef>
              <a:buClr>
                <a:srgbClr val="000000"/>
              </a:buClr>
              <a:buFont typeface="Symbol" panose="05050102010706020507" charset="2"/>
              <a:buChar char=""/>
            </a:pPr>
            <a:r>
              <a:rPr lang="en-US" sz="3200" b="0" strike="noStrike" spc="-1">
                <a:solidFill>
                  <a:srgbClr val="000000"/>
                </a:solidFill>
                <a:latin typeface="Arial" panose="020B0604020202020204"/>
                <a:ea typeface="SimSun" panose="02010600030101010101" pitchFamily="2" charset="-122"/>
              </a:rPr>
              <a:t>Click to edit Master text styles</a:t>
            </a:r>
            <a:endParaRPr lang="en-US" sz="32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742950" lvl="1" indent="-285750">
              <a:lnSpc>
                <a:spcPct val="100000"/>
              </a:lnSpc>
              <a:spcBef>
                <a:spcPts val="560"/>
              </a:spcBef>
              <a:buClr>
                <a:srgbClr val="000000"/>
              </a:buClr>
              <a:buFont typeface="Symbol" panose="05050102010706020507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latin typeface="Arial" panose="020B0604020202020204"/>
                <a:ea typeface="SimSun" panose="02010600030101010101" pitchFamily="2" charset="-122"/>
              </a:rPr>
              <a:t>Second level</a:t>
            </a:r>
            <a:endParaRPr lang="en-US" sz="28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1143000" lvl="2" indent="-227965">
              <a:lnSpc>
                <a:spcPct val="100000"/>
              </a:lnSpc>
              <a:spcBef>
                <a:spcPts val="480"/>
              </a:spcBef>
              <a:buClr>
                <a:srgbClr val="000000"/>
              </a:buClr>
              <a:buFont typeface="Symbol" panose="05050102010706020507" charset="2"/>
              <a:buChar char=""/>
            </a:pPr>
            <a:r>
              <a:rPr lang="en-US" sz="2400" b="0" strike="noStrike" spc="-1">
                <a:solidFill>
                  <a:srgbClr val="000000"/>
                </a:solidFill>
                <a:latin typeface="Arial" panose="020B0604020202020204"/>
                <a:ea typeface="SimSun" panose="02010600030101010101" pitchFamily="2" charset="-122"/>
              </a:rPr>
              <a:t>Third level</a:t>
            </a:r>
            <a:endParaRPr lang="en-US" sz="24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1600200" lvl="3" indent="-227965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Symbol" panose="05050102010706020507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Arial" panose="020B0604020202020204"/>
                <a:ea typeface="SimSun" panose="02010600030101010101" pitchFamily="2" charset="-122"/>
              </a:rPr>
              <a:t>Fourth level</a:t>
            </a:r>
            <a:endParaRPr lang="en-US" sz="20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2057400" lvl="4" indent="-227965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StarSymbol"/>
              <a:buChar char="»"/>
            </a:pPr>
            <a:r>
              <a:rPr lang="en-US" sz="2000" b="0" strike="noStrike" spc="-1">
                <a:solidFill>
                  <a:srgbClr val="000000"/>
                </a:solidFill>
                <a:latin typeface="Arial" panose="020B0604020202020204"/>
                <a:ea typeface="SimSun" panose="02010600030101010101" pitchFamily="2" charset="-122"/>
              </a:rPr>
              <a:t>Fifth level</a:t>
            </a:r>
            <a:endParaRPr lang="en-US" sz="20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dt"/>
          </p:nvPr>
        </p:nvSpPr>
        <p:spPr>
          <a:xfrm>
            <a:off x="609480" y="6245280"/>
            <a:ext cx="2844360" cy="47592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ru-RU" sz="2400" b="0" strike="noStrike" spc="-1">
              <a:latin typeface="Times New Roman" panose="02020603050405020304"/>
            </a:endParaRPr>
          </a:p>
        </p:txBody>
      </p:sp>
      <p:sp>
        <p:nvSpPr>
          <p:cNvPr id="47" name="PlaceHolder 4"/>
          <p:cNvSpPr>
            <a:spLocks noGrp="1"/>
          </p:cNvSpPr>
          <p:nvPr>
            <p:ph type="ftr"/>
          </p:nvPr>
        </p:nvSpPr>
        <p:spPr>
          <a:xfrm>
            <a:off x="4165560" y="6245280"/>
            <a:ext cx="3860280" cy="47592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ru-RU" sz="2400" b="0" strike="noStrike" spc="-1">
              <a:latin typeface="Times New Roman" panose="02020603050405020304"/>
            </a:endParaRPr>
          </a:p>
        </p:txBody>
      </p:sp>
      <p:sp>
        <p:nvSpPr>
          <p:cNvPr id="48" name="PlaceHolder 5"/>
          <p:cNvSpPr>
            <a:spLocks noGrp="1"/>
          </p:cNvSpPr>
          <p:nvPr>
            <p:ph type="sldNum"/>
          </p:nvPr>
        </p:nvSpPr>
        <p:spPr>
          <a:xfrm>
            <a:off x="8737560" y="6245280"/>
            <a:ext cx="2844360" cy="47592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ru-RU" sz="2400" b="0" strike="noStrike" spc="-1">
              <a:latin typeface="Times New Roman" panose="02020603050405020304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0" y="0"/>
            <a:ext cx="12208933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609600" y="1174750"/>
            <a:ext cx="109728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ru-RU" sz="2400" b="0" strike="noStrike" spc="-1">
              <a:latin typeface="Times New Roman" panose="02020603050405020304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ru-RU" sz="2400" b="0" strike="noStrike" spc="-1">
              <a:latin typeface="Times New Roman" panose="02020603050405020304"/>
            </a:endParaRP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endParaRPr lang="ru-RU" sz="2400" b="0" strike="noStrike" spc="-1">
              <a:latin typeface="Times New Roman" panose="02020603050405020304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0" y="0"/>
            <a:ext cx="12208933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609600" y="1174750"/>
            <a:ext cx="109728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ru-RU" sz="2400" b="0" strike="noStrike" spc="-1">
              <a:latin typeface="Times New Roman" panose="02020603050405020304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ru-RU" sz="2400" b="0" strike="noStrike" spc="-1">
              <a:latin typeface="Times New Roman" panose="02020603050405020304"/>
            </a:endParaRP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endParaRPr lang="ru-RU" sz="2400" b="0" strike="noStrike" spc="-1">
              <a:latin typeface="Times New Roman" panose="02020603050405020304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extShape 1"/>
          <p:cNvSpPr txBox="1"/>
          <p:nvPr/>
        </p:nvSpPr>
        <p:spPr>
          <a:xfrm>
            <a:off x="624240" y="1197000"/>
            <a:ext cx="10942920" cy="108216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2400" b="0" strike="noStrike" spc="-1">
                <a:solidFill>
                  <a:srgbClr val="FFFFFF"/>
                </a:solidFill>
                <a:latin typeface="Times New Roman" panose="02020603050405020304"/>
                <a:ea typeface="SimSun" panose="02010600030101010101" pitchFamily="2" charset="-122"/>
              </a:rPr>
              <a:t>Муниципальное автономное дошкольное образовательное учреждение «Детский сад комбинированной направленности №1» г. Сосновоборска</a:t>
            </a:r>
            <a:endParaRPr lang="en-US" sz="2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29" name="TextShape 2"/>
          <p:cNvSpPr txBox="1"/>
          <p:nvPr/>
        </p:nvSpPr>
        <p:spPr>
          <a:xfrm>
            <a:off x="626760" y="2422440"/>
            <a:ext cx="10949040" cy="443520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  <a:spcBef>
                <a:spcPts val="640"/>
              </a:spcBef>
            </a:pPr>
            <a:r>
              <a:rPr lang="ru-RU" sz="3200" b="0" strike="noStrike" spc="-1">
                <a:solidFill>
                  <a:srgbClr val="FFFFFF"/>
                </a:solidFill>
                <a:latin typeface="Arial" panose="020B0604020202020204"/>
                <a:ea typeface="SimSun" panose="02010600030101010101" pitchFamily="2" charset="-122"/>
              </a:rPr>
              <a:t>Детский проект «Книга о матрешке»</a:t>
            </a:r>
            <a:endParaRPr lang="ru-RU" sz="3200" b="0" strike="noStrike" spc="-1">
              <a:latin typeface="Arial" panose="020B0604020202020204"/>
            </a:endParaRPr>
          </a:p>
          <a:p>
            <a:pPr algn="ctr">
              <a:lnSpc>
                <a:spcPct val="100000"/>
              </a:lnSpc>
              <a:spcBef>
                <a:spcPts val="640"/>
              </a:spcBef>
            </a:pPr>
            <a:endParaRPr lang="ru-RU" sz="3200" b="0" strike="noStrike" spc="-1">
              <a:latin typeface="Arial" panose="020B0604020202020204"/>
            </a:endParaRPr>
          </a:p>
          <a:p>
            <a:pPr algn="r">
              <a:lnSpc>
                <a:spcPct val="100000"/>
              </a:lnSpc>
              <a:spcBef>
                <a:spcPts val="400"/>
              </a:spcBef>
            </a:pPr>
            <a:r>
              <a:rPr lang="ru-RU" sz="2000" b="0" strike="noStrike" spc="-1">
                <a:solidFill>
                  <a:srgbClr val="FFFFFF"/>
                </a:solidFill>
                <a:latin typeface="Arial" panose="020B0604020202020204"/>
                <a:ea typeface="SimSun" panose="02010600030101010101" pitchFamily="2" charset="-122"/>
              </a:rPr>
              <a:t>выполнила: </a:t>
            </a:r>
            <a:endParaRPr lang="ru-RU" sz="2000" b="0" strike="noStrike" spc="-1">
              <a:latin typeface="Arial" panose="020B0604020202020204"/>
            </a:endParaRPr>
          </a:p>
          <a:p>
            <a:pPr algn="r">
              <a:lnSpc>
                <a:spcPct val="100000"/>
              </a:lnSpc>
              <a:spcBef>
                <a:spcPts val="400"/>
              </a:spcBef>
            </a:pPr>
            <a:r>
              <a:rPr lang="ru-RU" sz="2000" b="0" strike="noStrike" spc="-1">
                <a:solidFill>
                  <a:srgbClr val="FFFFFF"/>
                </a:solidFill>
                <a:latin typeface="Arial" panose="020B0604020202020204"/>
                <a:ea typeface="SimSun" panose="02010600030101010101" pitchFamily="2" charset="-122"/>
              </a:rPr>
              <a:t>Журавель О.В.</a:t>
            </a:r>
            <a:endParaRPr lang="ru-RU" sz="2000" b="0" strike="noStrike" spc="-1">
              <a:latin typeface="Arial" panose="020B0604020202020204"/>
            </a:endParaRPr>
          </a:p>
          <a:p>
            <a:pPr algn="r">
              <a:lnSpc>
                <a:spcPct val="100000"/>
              </a:lnSpc>
              <a:spcBef>
                <a:spcPts val="400"/>
              </a:spcBef>
            </a:pPr>
            <a:r>
              <a:rPr lang="ru-RU" sz="2000" b="0" strike="noStrike" spc="-1">
                <a:solidFill>
                  <a:srgbClr val="FFFFFF"/>
                </a:solidFill>
                <a:latin typeface="Arial" panose="020B0604020202020204"/>
                <a:ea typeface="SimSun" panose="02010600030101010101" pitchFamily="2" charset="-122"/>
              </a:rPr>
              <a:t>воспитатель</a:t>
            </a:r>
            <a:endParaRPr lang="ru-RU" sz="2000" b="0" strike="noStrike" spc="-1">
              <a:solidFill>
                <a:srgbClr val="FFFFFF"/>
              </a:solidFill>
              <a:latin typeface="Arial" panose="020B0604020202020204"/>
              <a:ea typeface="SimSun" panose="02010600030101010101" pitchFamily="2" charset="-122"/>
            </a:endParaRPr>
          </a:p>
          <a:p>
            <a:pPr algn="r">
              <a:lnSpc>
                <a:spcPct val="100000"/>
              </a:lnSpc>
              <a:spcBef>
                <a:spcPts val="400"/>
              </a:spcBef>
            </a:pPr>
            <a:endParaRPr lang="ru-RU" sz="2000" b="0" strike="noStrike" spc="-1">
              <a:latin typeface="Arial" panose="020B0604020202020204"/>
            </a:endParaRPr>
          </a:p>
          <a:p>
            <a:pPr algn="r">
              <a:lnSpc>
                <a:spcPct val="100000"/>
              </a:lnSpc>
              <a:spcBef>
                <a:spcPts val="400"/>
              </a:spcBef>
            </a:pPr>
            <a:endParaRPr lang="ru-RU" sz="2000" b="0" strike="noStrike" spc="-1">
              <a:latin typeface="Arial" panose="020B0604020202020204"/>
            </a:endParaRPr>
          </a:p>
          <a:p>
            <a:pPr algn="r">
              <a:lnSpc>
                <a:spcPct val="100000"/>
              </a:lnSpc>
              <a:spcBef>
                <a:spcPts val="400"/>
              </a:spcBef>
            </a:pPr>
            <a:endParaRPr lang="ru-RU" sz="2000" b="0" strike="noStrike" spc="-1">
              <a:latin typeface="Arial" panose="020B0604020202020204"/>
            </a:endParaRPr>
          </a:p>
          <a:p>
            <a:pPr algn="r">
              <a:lnSpc>
                <a:spcPct val="100000"/>
              </a:lnSpc>
              <a:spcBef>
                <a:spcPts val="400"/>
              </a:spcBef>
            </a:pPr>
            <a:endParaRPr lang="ru-RU" sz="2000" b="0" strike="noStrike" spc="-1">
              <a:latin typeface="Arial" panose="020B0604020202020204"/>
            </a:endParaRPr>
          </a:p>
          <a:p>
            <a:pPr algn="r">
              <a:lnSpc>
                <a:spcPct val="100000"/>
              </a:lnSpc>
              <a:spcBef>
                <a:spcPts val="400"/>
              </a:spcBef>
            </a:pPr>
            <a:endParaRPr lang="ru-RU" sz="2000" b="0" strike="noStrike" spc="-1">
              <a:latin typeface="Arial" panose="020B0604020202020204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ru-RU" sz="2000" b="0" strike="noStrike" spc="-1">
                <a:latin typeface="Arial" panose="020B0604020202020204"/>
              </a:rPr>
              <a:t>	Сосновоборск 2022 г.</a:t>
            </a:r>
            <a:endParaRPr lang="ru-RU" sz="2000" b="0" strike="noStrike" spc="-1">
              <a:latin typeface="Arial" panose="020B060402020202020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extShape 1"/>
          <p:cNvSpPr txBox="1"/>
          <p:nvPr/>
        </p:nvSpPr>
        <p:spPr>
          <a:xfrm>
            <a:off x="609600" y="0"/>
            <a:ext cx="10026650" cy="5492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0" strike="noStrike" spc="-1">
                <a:solidFill>
                  <a:srgbClr val="000000"/>
                </a:solidFill>
                <a:latin typeface="Arial" panose="020B0604020202020204"/>
                <a:ea typeface="SimSun" panose="02010600030101010101" pitchFamily="2" charset="-122"/>
              </a:rPr>
              <a:t>Результат:</a:t>
            </a:r>
            <a:endParaRPr lang="en-US" sz="32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45" name="TextShape 2"/>
          <p:cNvSpPr txBox="1"/>
          <p:nvPr/>
        </p:nvSpPr>
        <p:spPr>
          <a:xfrm>
            <a:off x="609480" y="1174680"/>
            <a:ext cx="10503000" cy="5361120"/>
          </a:xfrm>
          <a:prstGeom prst="rect">
            <a:avLst/>
          </a:prstGeom>
          <a:solidFill>
            <a:srgbClr val="FFFFFF"/>
          </a:solidFill>
          <a:ln w="12600">
            <a:solidFill>
              <a:srgbClr val="3399FF"/>
            </a:solidFill>
            <a:miter/>
          </a:ln>
        </p:spPr>
        <p:txBody>
          <a:bodyPr lIns="90000" tIns="45000" rIns="90000" bIns="45000">
            <a:noAutofit/>
          </a:bodyPr>
          <a:lstStyle/>
          <a:p>
            <a:pPr marL="342900" indent="-342900">
              <a:lnSpc>
                <a:spcPct val="100000"/>
              </a:lnSpc>
              <a:spcBef>
                <a:spcPts val="480"/>
              </a:spcBef>
              <a:buClr>
                <a:srgbClr val="000000"/>
              </a:buClr>
              <a:buFont typeface="Wingdings" panose="05000000000000000000" charset="0"/>
              <a:buChar char="ü"/>
            </a:pPr>
            <a:r>
              <a:rPr lang="en-US" sz="2800" b="0" strike="noStrike" spc="-1">
                <a:solidFill>
                  <a:srgbClr val="000000"/>
                </a:solidFill>
                <a:latin typeface="Arial" panose="020B0604020202020204"/>
              </a:rPr>
              <a:t>Дети проявили  самостоятельность, познавательную активность при решении проблемной ситуации </a:t>
            </a:r>
            <a:endParaRPr lang="en-US" sz="28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342900" indent="-342900">
              <a:lnSpc>
                <a:spcPct val="100000"/>
              </a:lnSpc>
              <a:spcBef>
                <a:spcPts val="480"/>
              </a:spcBef>
              <a:buClr>
                <a:srgbClr val="000000"/>
              </a:buClr>
              <a:buFont typeface="Wingdings" panose="05000000000000000000" charset="0"/>
              <a:buChar char="ü"/>
            </a:pPr>
            <a:r>
              <a:rPr lang="en-US" sz="2800" b="0" strike="noStrike" spc="-1">
                <a:solidFill>
                  <a:srgbClr val="000000"/>
                </a:solidFill>
                <a:latin typeface="Arial" panose="020B0604020202020204"/>
              </a:rPr>
              <a:t>У детей сформированы коммуникативные навыки: умение договариваться, работать в команде, выступать перед своими сверстниками</a:t>
            </a:r>
            <a:endParaRPr lang="en-US" sz="28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342900" indent="-342900">
              <a:lnSpc>
                <a:spcPct val="100000"/>
              </a:lnSpc>
              <a:spcBef>
                <a:spcPts val="480"/>
              </a:spcBef>
              <a:buClr>
                <a:srgbClr val="000000"/>
              </a:buClr>
              <a:buFont typeface="Wingdings" panose="05000000000000000000" charset="0"/>
              <a:buChar char="ü"/>
            </a:pPr>
            <a:r>
              <a:rPr lang="en-US" sz="2800" b="0" strike="noStrike" spc="-1">
                <a:solidFill>
                  <a:srgbClr val="000000"/>
                </a:solidFill>
                <a:latin typeface="Arial" panose="020B0604020202020204"/>
              </a:rPr>
              <a:t>Развиты умения планировать и анализировать свою деятельность.</a:t>
            </a:r>
            <a:endParaRPr lang="en-US" sz="28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342900" indent="-342900">
              <a:lnSpc>
                <a:spcPct val="100000"/>
              </a:lnSpc>
              <a:spcBef>
                <a:spcPts val="480"/>
              </a:spcBef>
              <a:buClr>
                <a:srgbClr val="000000"/>
              </a:buClr>
              <a:buFont typeface="Wingdings" panose="05000000000000000000" charset="0"/>
              <a:buChar char="ü"/>
            </a:pPr>
            <a:r>
              <a:rPr lang="en-US" sz="2800" b="0" strike="noStrike" spc="-1">
                <a:solidFill>
                  <a:srgbClr val="000000"/>
                </a:solidFill>
                <a:latin typeface="Arial" panose="020B0604020202020204"/>
              </a:rPr>
              <a:t>Родители стали активными участниками в реализации проекта: вместе с детьми искали информацию в библиотеке, интернете</a:t>
            </a:r>
            <a:r>
              <a:rPr lang="ru-RU" altLang="en-US" sz="2800" b="0" strike="noStrike" spc="-1">
                <a:solidFill>
                  <a:srgbClr val="000000"/>
                </a:solidFill>
                <a:latin typeface="Arial" panose="020B0604020202020204"/>
              </a:rPr>
              <a:t>; </a:t>
            </a:r>
            <a:r>
              <a:rPr lang="en-US" sz="2800" b="0" strike="noStrike" spc="-1">
                <a:solidFill>
                  <a:srgbClr val="000000"/>
                </a:solidFill>
                <a:latin typeface="Arial" panose="020B0604020202020204"/>
              </a:rPr>
              <a:t>смотрели мультфильмы, читали художественную литературу</a:t>
            </a:r>
            <a:r>
              <a:rPr lang="ru-RU" altLang="en-US" sz="2800" b="0" strike="noStrike" spc="-1">
                <a:solidFill>
                  <a:srgbClr val="000000"/>
                </a:solidFill>
                <a:latin typeface="Arial" panose="020B0604020202020204"/>
              </a:rPr>
              <a:t>; </a:t>
            </a:r>
            <a:r>
              <a:rPr lang="en-US" sz="2800" b="0" strike="noStrike" spc="-1">
                <a:solidFill>
                  <a:srgbClr val="000000"/>
                </a:solidFill>
                <a:latin typeface="Arial" panose="020B0604020202020204"/>
              </a:rPr>
              <a:t>приобрели деревянных матрешек для росписи</a:t>
            </a:r>
            <a:endParaRPr lang="en-US" sz="2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480" y="235437"/>
            <a:ext cx="10201428" cy="49212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/>
          <a:lstStyle/>
          <a:p>
            <a:pPr algn="ctr"/>
            <a:r>
              <a:rPr lang="en-US" sz="3200" dirty="0" err="1"/>
              <a:t>Самоанализ</a:t>
            </a:r>
            <a:r>
              <a:rPr lang="en-US" sz="3200" dirty="0"/>
              <a:t> </a:t>
            </a:r>
            <a:r>
              <a:rPr lang="en-US" sz="3200" dirty="0" err="1"/>
              <a:t>педагогов</a:t>
            </a:r>
            <a:r>
              <a:rPr lang="en-US" sz="3200" dirty="0"/>
              <a:t> </a:t>
            </a:r>
            <a:r>
              <a:rPr lang="en-US" sz="3200" dirty="0" err="1"/>
              <a:t>по</a:t>
            </a:r>
            <a:r>
              <a:rPr lang="en-US" sz="3200" dirty="0"/>
              <a:t> </a:t>
            </a:r>
            <a:r>
              <a:rPr lang="en-US" sz="3200" dirty="0" err="1"/>
              <a:t>окончании</a:t>
            </a:r>
            <a:r>
              <a:rPr lang="en-US" sz="3200" dirty="0"/>
              <a:t> </a:t>
            </a:r>
            <a:r>
              <a:rPr lang="en-US" sz="3200" dirty="0" err="1"/>
              <a:t>проекта</a:t>
            </a:r>
            <a:endParaRPr lang="en-US" sz="3200" dirty="0"/>
          </a:p>
        </p:txBody>
      </p:sp>
      <p:sp>
        <p:nvSpPr>
          <p:cNvPr id="5" name="Subtitle 4"/>
          <p:cNvSpPr>
            <a:spLocks noGrp="1"/>
          </p:cNvSpPr>
          <p:nvPr>
            <p:ph type="subTitle"/>
          </p:nvPr>
        </p:nvSpPr>
        <p:spPr>
          <a:xfrm>
            <a:off x="609600" y="879475"/>
            <a:ext cx="10197465" cy="578675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285750" indent="-285750">
              <a:buFont typeface="Wingdings" panose="05000000000000000000" charset="0"/>
              <a:buChar char="v"/>
            </a:pPr>
            <a:r>
              <a:rPr lang="ru-RU" altLang="en-US" sz="2800" dirty="0" smtClean="0"/>
              <a:t>В</a:t>
            </a:r>
            <a:r>
              <a:rPr lang="en-US" sz="2800" dirty="0" err="1"/>
              <a:t>ыяснить</a:t>
            </a:r>
            <a:r>
              <a:rPr lang="en-US" sz="2800" dirty="0"/>
              <a:t> </a:t>
            </a:r>
            <a:r>
              <a:rPr lang="en-US" sz="2800" dirty="0" err="1"/>
              <a:t>все</a:t>
            </a:r>
            <a:r>
              <a:rPr lang="en-US" sz="2800" dirty="0"/>
              <a:t> </a:t>
            </a:r>
            <a:r>
              <a:rPr lang="en-US" sz="2800" dirty="0" err="1"/>
              <a:t>ли</a:t>
            </a:r>
            <a:r>
              <a:rPr lang="en-US" sz="2800" dirty="0"/>
              <a:t> </a:t>
            </a:r>
            <a:r>
              <a:rPr lang="en-US" sz="2800" dirty="0" err="1"/>
              <a:t>возможности</a:t>
            </a:r>
            <a:r>
              <a:rPr lang="en-US" sz="2800" dirty="0"/>
              <a:t> </a:t>
            </a:r>
            <a:r>
              <a:rPr lang="en-US" sz="2800" dirty="0" err="1"/>
              <a:t>были</a:t>
            </a:r>
            <a:r>
              <a:rPr lang="en-US" sz="2800" dirty="0"/>
              <a:t> </a:t>
            </a:r>
            <a:r>
              <a:rPr lang="en-US" sz="2800" dirty="0" err="1"/>
              <a:t>использованы</a:t>
            </a:r>
            <a:r>
              <a:rPr lang="en-US" sz="2800" dirty="0"/>
              <a:t> </a:t>
            </a:r>
            <a:r>
              <a:rPr lang="en-US" sz="2800" dirty="0" err="1"/>
              <a:t>для</a:t>
            </a:r>
            <a:r>
              <a:rPr lang="en-US" sz="2800" dirty="0"/>
              <a:t> </a:t>
            </a:r>
            <a:r>
              <a:rPr lang="en-US" sz="2800" dirty="0" err="1"/>
              <a:t>детей</a:t>
            </a:r>
            <a:r>
              <a:rPr lang="en-US" sz="2800" dirty="0"/>
              <a:t>?</a:t>
            </a:r>
            <a:endParaRPr lang="en-US" sz="2800" dirty="0"/>
          </a:p>
          <a:p>
            <a:pPr marL="457200" indent="-457200">
              <a:buFont typeface="Wingdings" panose="05000000000000000000" charset="0"/>
              <a:buChar char="v"/>
            </a:pPr>
            <a:r>
              <a:rPr lang="en-US" sz="2800" dirty="0" err="1" smtClean="0"/>
              <a:t>Какие</a:t>
            </a:r>
            <a:r>
              <a:rPr lang="en-US" sz="2800" dirty="0" smtClean="0"/>
              <a:t> </a:t>
            </a:r>
            <a:r>
              <a:rPr lang="en-US" sz="2800" dirty="0" err="1"/>
              <a:t>виды</a:t>
            </a:r>
            <a:r>
              <a:rPr lang="en-US" sz="2800" dirty="0"/>
              <a:t> </a:t>
            </a:r>
            <a:r>
              <a:rPr lang="en-US" sz="2800" dirty="0" err="1"/>
              <a:t>деятельности</a:t>
            </a:r>
            <a:r>
              <a:rPr lang="en-US" sz="2800" dirty="0"/>
              <a:t> </a:t>
            </a:r>
            <a:r>
              <a:rPr lang="en-US" sz="2800" dirty="0" err="1"/>
              <a:t>были</a:t>
            </a:r>
            <a:r>
              <a:rPr lang="en-US" sz="2800" dirty="0"/>
              <a:t> </a:t>
            </a:r>
            <a:r>
              <a:rPr lang="en-US" sz="2800" dirty="0" err="1"/>
              <a:t>наиболее</a:t>
            </a:r>
            <a:r>
              <a:rPr lang="en-US" sz="2800" dirty="0"/>
              <a:t> </a:t>
            </a:r>
            <a:r>
              <a:rPr lang="en-US" sz="2800" dirty="0" err="1"/>
              <a:t>удачными</a:t>
            </a:r>
            <a:r>
              <a:rPr lang="en-US" sz="2800" dirty="0"/>
              <a:t> </a:t>
            </a:r>
            <a:r>
              <a:rPr lang="en-US" sz="2800" dirty="0" err="1"/>
              <a:t>для</a:t>
            </a:r>
            <a:r>
              <a:rPr lang="en-US" sz="2800" dirty="0"/>
              <a:t> </a:t>
            </a:r>
            <a:r>
              <a:rPr lang="en-US" sz="2800" dirty="0" err="1"/>
              <a:t>получения</a:t>
            </a:r>
            <a:r>
              <a:rPr lang="en-US" sz="2800" dirty="0"/>
              <a:t>  </a:t>
            </a:r>
            <a:r>
              <a:rPr lang="en-US" sz="2800" dirty="0" err="1"/>
              <a:t>детского</a:t>
            </a:r>
            <a:r>
              <a:rPr lang="en-US" sz="2800" dirty="0"/>
              <a:t> </a:t>
            </a:r>
            <a:r>
              <a:rPr lang="en-US" sz="2800" dirty="0" err="1"/>
              <a:t>опыта</a:t>
            </a:r>
            <a:r>
              <a:rPr lang="en-US" sz="2800" dirty="0"/>
              <a:t>?</a:t>
            </a:r>
            <a:endParaRPr lang="en-US" sz="2800" dirty="0"/>
          </a:p>
          <a:p>
            <a:pPr marL="457200" indent="-457200">
              <a:buFont typeface="Wingdings" panose="05000000000000000000" charset="0"/>
              <a:buChar char="v"/>
            </a:pPr>
            <a:r>
              <a:rPr lang="en-US" sz="2800" dirty="0" err="1" smtClean="0"/>
              <a:t>Что</a:t>
            </a:r>
            <a:r>
              <a:rPr lang="en-US" sz="2800" dirty="0" smtClean="0"/>
              <a:t> </a:t>
            </a:r>
            <a:r>
              <a:rPr lang="en-US" sz="2800" dirty="0" err="1"/>
              <a:t>необходимо</a:t>
            </a:r>
            <a:r>
              <a:rPr lang="en-US" sz="2800" dirty="0"/>
              <a:t> </a:t>
            </a:r>
            <a:r>
              <a:rPr lang="en-US" sz="2800" dirty="0" err="1"/>
              <a:t>учесть</a:t>
            </a:r>
            <a:r>
              <a:rPr lang="en-US" sz="2800" dirty="0"/>
              <a:t> в </a:t>
            </a:r>
            <a:r>
              <a:rPr lang="en-US" sz="2800" dirty="0" err="1"/>
              <a:t>следующем</a:t>
            </a:r>
            <a:r>
              <a:rPr lang="en-US" sz="2800" dirty="0"/>
              <a:t> </a:t>
            </a:r>
            <a:r>
              <a:rPr lang="en-US" sz="2800" dirty="0" err="1"/>
              <a:t>проекте</a:t>
            </a:r>
            <a:r>
              <a:rPr lang="en-US" sz="2800" dirty="0"/>
              <a:t>?</a:t>
            </a:r>
            <a:endParaRPr lang="en-US" sz="2800" dirty="0"/>
          </a:p>
          <a:p>
            <a:pPr marL="457200" indent="-457200">
              <a:buFont typeface="Wingdings" panose="05000000000000000000" charset="0"/>
              <a:buChar char="v"/>
            </a:pPr>
            <a:r>
              <a:rPr lang="en-US" sz="2800" dirty="0" err="1" smtClean="0"/>
              <a:t>Что</a:t>
            </a:r>
            <a:r>
              <a:rPr lang="en-US" sz="2800" dirty="0" smtClean="0"/>
              <a:t> </a:t>
            </a:r>
            <a:r>
              <a:rPr lang="en-US" sz="2800" dirty="0" err="1"/>
              <a:t>интересного</a:t>
            </a:r>
            <a:r>
              <a:rPr lang="en-US" sz="2800" dirty="0"/>
              <a:t> и </a:t>
            </a:r>
            <a:r>
              <a:rPr lang="en-US" sz="2800" dirty="0" err="1"/>
              <a:t>важного</a:t>
            </a:r>
            <a:r>
              <a:rPr lang="en-US" sz="2800" dirty="0"/>
              <a:t> </a:t>
            </a:r>
            <a:r>
              <a:rPr lang="en-US" sz="2800" dirty="0" err="1"/>
              <a:t>мы</a:t>
            </a:r>
            <a:r>
              <a:rPr lang="en-US" sz="2800" dirty="0"/>
              <a:t> </a:t>
            </a:r>
            <a:r>
              <a:rPr lang="en-US" sz="2800" dirty="0" err="1"/>
              <a:t>узнали</a:t>
            </a:r>
            <a:r>
              <a:rPr lang="en-US" sz="2800" dirty="0"/>
              <a:t> о </a:t>
            </a:r>
            <a:r>
              <a:rPr lang="en-US" sz="2800" dirty="0" err="1"/>
              <a:t>детях</a:t>
            </a:r>
            <a:r>
              <a:rPr lang="en-US" sz="2800" dirty="0"/>
              <a:t> в </a:t>
            </a:r>
            <a:r>
              <a:rPr lang="en-US" sz="2800" dirty="0" err="1"/>
              <a:t>ходе</a:t>
            </a:r>
            <a:r>
              <a:rPr lang="en-US" sz="2800" dirty="0"/>
              <a:t> </a:t>
            </a:r>
            <a:r>
              <a:rPr lang="en-US" sz="2800" dirty="0" err="1"/>
              <a:t>проекта</a:t>
            </a:r>
            <a:r>
              <a:rPr lang="en-US" sz="2800" dirty="0"/>
              <a:t>?</a:t>
            </a:r>
            <a:endParaRPr lang="en-US" sz="2800" dirty="0"/>
          </a:p>
          <a:p>
            <a:pPr marL="457200" indent="-457200">
              <a:buFont typeface="Wingdings" panose="05000000000000000000" charset="0"/>
              <a:buChar char="v"/>
            </a:pPr>
            <a:r>
              <a:rPr lang="en-US" sz="2800" dirty="0" err="1" smtClean="0"/>
              <a:t>Серьезно</a:t>
            </a:r>
            <a:r>
              <a:rPr lang="en-US" sz="2800" dirty="0" smtClean="0"/>
              <a:t> </a:t>
            </a:r>
            <a:r>
              <a:rPr lang="en-US" sz="2800" dirty="0" err="1"/>
              <a:t>ли</a:t>
            </a:r>
            <a:r>
              <a:rPr lang="en-US" sz="2800" dirty="0"/>
              <a:t> </a:t>
            </a:r>
            <a:r>
              <a:rPr lang="en-US" sz="2800" dirty="0" err="1"/>
              <a:t>мы</a:t>
            </a:r>
            <a:r>
              <a:rPr lang="en-US" sz="2800" dirty="0"/>
              <a:t> </a:t>
            </a:r>
            <a:r>
              <a:rPr lang="en-US" sz="2800" dirty="0" err="1"/>
              <a:t>относились</a:t>
            </a:r>
            <a:r>
              <a:rPr lang="en-US" sz="2800" dirty="0"/>
              <a:t> к </a:t>
            </a:r>
            <a:r>
              <a:rPr lang="en-US" sz="2800" dirty="0" err="1"/>
              <a:t>детским</a:t>
            </a:r>
            <a:r>
              <a:rPr lang="en-US" sz="2800" dirty="0"/>
              <a:t> </a:t>
            </a:r>
            <a:r>
              <a:rPr lang="en-US" sz="2800" dirty="0" err="1"/>
              <a:t>гипотезам</a:t>
            </a:r>
            <a:r>
              <a:rPr lang="en-US" sz="2800" dirty="0"/>
              <a:t>?</a:t>
            </a:r>
            <a:endParaRPr lang="en-US" sz="2800" dirty="0"/>
          </a:p>
          <a:p>
            <a:pPr marL="457200" indent="-457200">
              <a:buFont typeface="Wingdings" panose="05000000000000000000" charset="0"/>
              <a:buChar char="v"/>
            </a:pPr>
            <a:r>
              <a:rPr lang="en-US" sz="2800" dirty="0" err="1" smtClean="0"/>
              <a:t>Каким</a:t>
            </a:r>
            <a:r>
              <a:rPr lang="en-US" sz="2800" dirty="0" smtClean="0"/>
              <a:t> </a:t>
            </a:r>
            <a:r>
              <a:rPr lang="en-US" sz="2800" dirty="0" err="1"/>
              <a:t>образом</a:t>
            </a:r>
            <a:r>
              <a:rPr lang="en-US" sz="2800" dirty="0"/>
              <a:t> </a:t>
            </a:r>
            <a:r>
              <a:rPr lang="en-US" sz="2800" dirty="0" err="1"/>
              <a:t>привлекали</a:t>
            </a:r>
            <a:r>
              <a:rPr lang="en-US" sz="2800" dirty="0"/>
              <a:t> (и </a:t>
            </a:r>
            <a:r>
              <a:rPr lang="en-US" sz="2800" dirty="0" err="1"/>
              <a:t>привлекали</a:t>
            </a:r>
            <a:r>
              <a:rPr lang="en-US" sz="2800" dirty="0"/>
              <a:t> </a:t>
            </a:r>
            <a:r>
              <a:rPr lang="en-US" sz="2800" dirty="0" err="1"/>
              <a:t>ли</a:t>
            </a:r>
            <a:r>
              <a:rPr lang="en-US" sz="2800" dirty="0"/>
              <a:t>) </a:t>
            </a:r>
            <a:r>
              <a:rPr lang="en-US" sz="2800" dirty="0" err="1"/>
              <a:t>детей</a:t>
            </a:r>
            <a:r>
              <a:rPr lang="en-US" sz="2800" dirty="0"/>
              <a:t> к </a:t>
            </a:r>
            <a:r>
              <a:rPr lang="en-US" sz="2800" dirty="0" err="1"/>
              <a:t>планированию</a:t>
            </a:r>
            <a:r>
              <a:rPr lang="en-US" sz="2800" dirty="0"/>
              <a:t> </a:t>
            </a:r>
            <a:r>
              <a:rPr lang="en-US" sz="2800" dirty="0" err="1"/>
              <a:t>проекта</a:t>
            </a:r>
            <a:r>
              <a:rPr lang="en-US" sz="2800" dirty="0"/>
              <a:t>?</a:t>
            </a:r>
            <a:endParaRPr lang="en-US" sz="2800" dirty="0"/>
          </a:p>
          <a:p>
            <a:pPr marL="457200" indent="-457200">
              <a:buFont typeface="Wingdings" panose="05000000000000000000" charset="0"/>
              <a:buChar char="v"/>
            </a:pPr>
            <a:r>
              <a:rPr lang="en-US" sz="2800" dirty="0" err="1" smtClean="0"/>
              <a:t>Что</a:t>
            </a:r>
            <a:r>
              <a:rPr lang="en-US" sz="2800" dirty="0" smtClean="0"/>
              <a:t> </a:t>
            </a:r>
            <a:r>
              <a:rPr lang="en-US" sz="2800" dirty="0" err="1"/>
              <a:t>необходимо</a:t>
            </a:r>
            <a:r>
              <a:rPr lang="en-US" sz="2800" dirty="0"/>
              <a:t> </a:t>
            </a:r>
            <a:r>
              <a:rPr lang="en-US" sz="2800" dirty="0" err="1"/>
              <a:t>сделать</a:t>
            </a:r>
            <a:r>
              <a:rPr lang="en-US" sz="2800" dirty="0"/>
              <a:t> в </a:t>
            </a:r>
            <a:r>
              <a:rPr lang="en-US" sz="2800" dirty="0" err="1"/>
              <a:t>следующий</a:t>
            </a:r>
            <a:r>
              <a:rPr lang="en-US" sz="2800" dirty="0"/>
              <a:t> </a:t>
            </a:r>
            <a:r>
              <a:rPr lang="en-US" sz="2800" dirty="0" err="1"/>
              <a:t>раз</a:t>
            </a:r>
            <a:r>
              <a:rPr lang="en-US" sz="2800" dirty="0"/>
              <a:t>, </a:t>
            </a:r>
            <a:r>
              <a:rPr lang="en-US" sz="2800" dirty="0" err="1"/>
              <a:t>чтобы</a:t>
            </a:r>
            <a:r>
              <a:rPr lang="en-US" sz="2800" dirty="0"/>
              <a:t> </a:t>
            </a:r>
            <a:r>
              <a:rPr lang="en-US" sz="2800" dirty="0" err="1"/>
              <a:t>улучшить</a:t>
            </a:r>
            <a:r>
              <a:rPr lang="en-US" sz="2800" dirty="0"/>
              <a:t> </a:t>
            </a:r>
            <a:r>
              <a:rPr lang="en-US" sz="2800" dirty="0" err="1"/>
              <a:t>качество</a:t>
            </a:r>
            <a:r>
              <a:rPr lang="en-US" sz="2800" dirty="0"/>
              <a:t> (</a:t>
            </a:r>
            <a:r>
              <a:rPr lang="en-US" sz="2800" dirty="0" err="1"/>
              <a:t>мастерство</a:t>
            </a:r>
            <a:r>
              <a:rPr lang="en-US" sz="2800" dirty="0"/>
              <a:t>) </a:t>
            </a:r>
            <a:r>
              <a:rPr lang="en-US" sz="2800" dirty="0" err="1"/>
              <a:t>нашей</a:t>
            </a:r>
            <a:r>
              <a:rPr lang="en-US" sz="2800" dirty="0"/>
              <a:t> </a:t>
            </a:r>
            <a:r>
              <a:rPr lang="en-US" sz="2800" dirty="0" err="1"/>
              <a:t>проектной</a:t>
            </a:r>
            <a:r>
              <a:rPr lang="en-US" sz="2800" dirty="0"/>
              <a:t> </a:t>
            </a:r>
            <a:r>
              <a:rPr lang="en-US" sz="2800" dirty="0" err="1"/>
              <a:t>работы</a:t>
            </a:r>
            <a:r>
              <a:rPr lang="en-US" sz="2800" dirty="0"/>
              <a:t>?</a:t>
            </a:r>
            <a:endParaRPr lang="en-US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extShape 1"/>
          <p:cNvSpPr txBox="1"/>
          <p:nvPr/>
        </p:nvSpPr>
        <p:spPr>
          <a:xfrm>
            <a:off x="837000" y="1251000"/>
            <a:ext cx="9107280" cy="4952520"/>
          </a:xfrm>
          <a:prstGeom prst="rect">
            <a:avLst/>
          </a:prstGeom>
          <a:solidFill>
            <a:srgbClr val="FFFFFF"/>
          </a:solidFill>
          <a:ln w="12600">
            <a:solidFill>
              <a:srgbClr val="0066CC"/>
            </a:solidFill>
            <a:miter/>
          </a:ln>
        </p:spPr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  <a:spcBef>
                <a:spcPts val="800"/>
              </a:spcBef>
            </a:pPr>
            <a:endParaRPr lang="en-US" sz="32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algn="ctr">
              <a:lnSpc>
                <a:spcPct val="100000"/>
              </a:lnSpc>
              <a:spcBef>
                <a:spcPts val="800"/>
              </a:spcBef>
            </a:pPr>
            <a:endParaRPr lang="en-US" sz="32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algn="ctr">
              <a:lnSpc>
                <a:spcPct val="100000"/>
              </a:lnSpc>
              <a:spcBef>
                <a:spcPts val="800"/>
              </a:spcBef>
            </a:pPr>
            <a:r>
              <a:rPr lang="en-US" sz="4000" b="0" strike="noStrike" spc="-1">
                <a:solidFill>
                  <a:srgbClr val="000000"/>
                </a:solidFill>
                <a:latin typeface="Arial" panose="020B0604020202020204"/>
                <a:ea typeface="SimSun" panose="02010600030101010101" pitchFamily="2" charset="-122"/>
              </a:rPr>
              <a:t>Спасибо за внимание!</a:t>
            </a:r>
            <a:endParaRPr lang="en-US" sz="40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/>
              <a:t>Актуальность проблемы: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anose="05000000000000000000" charset="0"/>
              <a:buChar char="ü"/>
            </a:pPr>
            <a:r>
              <a:rPr lang="ru-RU" dirty="0" smtClean="0"/>
              <a:t>Недостаточно сформированы знания об истории возникновения и появления матрешки на Руси, об особенностях росписи русской </a:t>
            </a:r>
            <a:r>
              <a:rPr lang="ru-RU" dirty="0" smtClean="0"/>
              <a:t>матрешки</a:t>
            </a:r>
            <a:endParaRPr lang="ru-RU" dirty="0" smtClean="0"/>
          </a:p>
          <a:p>
            <a:pPr>
              <a:buFont typeface="Wingdings" panose="05000000000000000000" charset="0"/>
              <a:buChar char="ü"/>
            </a:pPr>
            <a:r>
              <a:rPr lang="ru-RU" dirty="0" smtClean="0"/>
              <a:t>Недостаточно </a:t>
            </a:r>
            <a:r>
              <a:rPr lang="ru-RU" dirty="0" smtClean="0"/>
              <a:t>знают об изготовлении матрешки, народных умельцах и художниках, расписывающих народную игрушку.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extShape 1"/>
          <p:cNvSpPr txBox="1"/>
          <p:nvPr/>
        </p:nvSpPr>
        <p:spPr>
          <a:xfrm>
            <a:off x="551180" y="116205"/>
            <a:ext cx="10972165" cy="102489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b="0" strike="noStrike" spc="-1">
                <a:solidFill>
                  <a:srgbClr val="000000"/>
                </a:solidFill>
                <a:latin typeface="Arial" panose="020B0604020202020204"/>
              </a:rPr>
              <a:t> </a:t>
            </a:r>
            <a:r>
              <a:rPr lang="en-US" sz="2800" b="1" strike="noStrike" spc="-1">
                <a:solidFill>
                  <a:srgbClr val="000000"/>
                </a:solidFill>
                <a:latin typeface="+mj-lt"/>
                <a:cs typeface="+mj-lt"/>
              </a:rPr>
              <a:t>Цель</a:t>
            </a:r>
            <a:r>
              <a:rPr lang="en-US" sz="2800" b="0" strike="noStrike" spc="-1">
                <a:solidFill>
                  <a:srgbClr val="000000"/>
                </a:solidFill>
                <a:latin typeface="+mj-lt"/>
                <a:cs typeface="+mj-lt"/>
              </a:rPr>
              <a:t> проекта </a:t>
            </a:r>
            <a:r>
              <a:rPr lang="ru-RU" altLang="en-US" sz="2800" b="0" strike="noStrike" spc="-1">
                <a:solidFill>
                  <a:srgbClr val="000000"/>
                </a:solidFill>
                <a:latin typeface="+mj-lt"/>
                <a:cs typeface="+mj-lt"/>
              </a:rPr>
              <a:t>- </a:t>
            </a:r>
            <a:r>
              <a:rPr lang="en-US" sz="2800" b="0" strike="noStrike" spc="-1">
                <a:solidFill>
                  <a:srgbClr val="000000"/>
                </a:solidFill>
                <a:latin typeface="+mj-lt"/>
                <a:cs typeface="+mj-lt"/>
              </a:rPr>
              <a:t> формирование знаний и устойчивого интереса к русской народной игрушке</a:t>
            </a:r>
            <a:endParaRPr lang="en-US" sz="2800" b="0" strike="noStrike" spc="-1">
              <a:solidFill>
                <a:srgbClr val="000000"/>
              </a:solidFill>
              <a:latin typeface="+mj-lt"/>
              <a:cs typeface="+mj-lt"/>
            </a:endParaRPr>
          </a:p>
        </p:txBody>
      </p:sp>
      <p:sp>
        <p:nvSpPr>
          <p:cNvPr id="134" name="TextShape 2"/>
          <p:cNvSpPr txBox="1"/>
          <p:nvPr/>
        </p:nvSpPr>
        <p:spPr>
          <a:xfrm>
            <a:off x="335280" y="1141730"/>
            <a:ext cx="10593705" cy="5539740"/>
          </a:xfrm>
          <a:prstGeom prst="rect">
            <a:avLst/>
          </a:prstGeom>
          <a:solidFill>
            <a:srgbClr val="FFFFFF"/>
          </a:solidFill>
          <a:ln w="12600">
            <a:solidFill>
              <a:srgbClr val="3399FF"/>
            </a:solidFill>
            <a:miter/>
          </a:ln>
        </p:spPr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  <a:spcBef>
                <a:spcPts val="560"/>
              </a:spcBef>
            </a:pPr>
            <a:r>
              <a:rPr lang="ru-RU" altLang="en-US" sz="2400" b="1" strike="noStrike" spc="-1">
                <a:solidFill>
                  <a:srgbClr val="000000"/>
                </a:solidFill>
                <a:latin typeface="Arial" panose="020B0604020202020204"/>
                <a:ea typeface="SimSun" panose="02010600030101010101" pitchFamily="2" charset="-122"/>
              </a:rPr>
              <a:t>Задачи</a:t>
            </a:r>
            <a:r>
              <a:rPr lang="ru-RU" altLang="en-US" sz="2400" b="0" strike="noStrike" spc="-1">
                <a:solidFill>
                  <a:srgbClr val="000000"/>
                </a:solidFill>
                <a:latin typeface="Arial" panose="020B0604020202020204"/>
                <a:ea typeface="SimSun" panose="02010600030101010101" pitchFamily="2" charset="-122"/>
              </a:rPr>
              <a:t>: </a:t>
            </a:r>
            <a:endParaRPr lang="en-US" sz="2400" b="0" strike="noStrike" spc="-1">
              <a:solidFill>
                <a:srgbClr val="000000"/>
              </a:solidFill>
              <a:latin typeface="Arial" panose="020B0604020202020204"/>
              <a:ea typeface="SimSun" panose="02010600030101010101" pitchFamily="2" charset="-122"/>
            </a:endParaRPr>
          </a:p>
          <a:p>
            <a:pPr algn="l">
              <a:lnSpc>
                <a:spcPct val="100000"/>
              </a:lnSpc>
              <a:spcBef>
                <a:spcPts val="560"/>
              </a:spcBef>
            </a:pPr>
            <a:r>
              <a:rPr lang="en-US" sz="2000" b="0" strike="noStrike" spc="-1">
                <a:solidFill>
                  <a:srgbClr val="000000"/>
                </a:solidFill>
                <a:latin typeface="Arial" panose="020B0604020202020204"/>
                <a:ea typeface="SimSun" panose="02010600030101010101" pitchFamily="2" charset="-122"/>
              </a:rPr>
              <a:t>1.Формировать  познавательную активность и самостоятельность  детей при решении проблемной ситуации </a:t>
            </a:r>
            <a:endParaRPr lang="en-US" sz="2000" b="0" strike="noStrike" spc="-1">
              <a:solidFill>
                <a:srgbClr val="000000"/>
              </a:solidFill>
              <a:latin typeface="Arial" panose="020B0604020202020204"/>
              <a:ea typeface="SimSun" panose="02010600030101010101" pitchFamily="2" charset="-122"/>
            </a:endParaRPr>
          </a:p>
          <a:p>
            <a:pPr algn="l">
              <a:lnSpc>
                <a:spcPct val="100000"/>
              </a:lnSpc>
              <a:spcBef>
                <a:spcPts val="560"/>
              </a:spcBef>
            </a:pPr>
            <a:r>
              <a:rPr lang="en-US" sz="2000" b="0" strike="noStrike" spc="-1">
                <a:solidFill>
                  <a:srgbClr val="000000"/>
                </a:solidFill>
                <a:latin typeface="Arial" panose="020B0604020202020204"/>
                <a:ea typeface="SimSun" panose="02010600030101010101" pitchFamily="2" charset="-122"/>
              </a:rPr>
              <a:t>2.Формировать  умения  выбирать лучший способ решения и осуществления замысла, планировать совместную деятельность и  анализировать результы</a:t>
            </a:r>
            <a:endParaRPr lang="en-US" sz="2000" b="0" strike="noStrike" spc="-1">
              <a:solidFill>
                <a:srgbClr val="000000"/>
              </a:solidFill>
              <a:latin typeface="Arial" panose="020B0604020202020204"/>
              <a:ea typeface="SimSun" panose="02010600030101010101" pitchFamily="2" charset="-122"/>
            </a:endParaRPr>
          </a:p>
          <a:p>
            <a:pPr algn="l">
              <a:lnSpc>
                <a:spcPct val="100000"/>
              </a:lnSpc>
              <a:spcBef>
                <a:spcPts val="560"/>
              </a:spcBef>
            </a:pPr>
            <a:r>
              <a:rPr lang="en-US" sz="2000" b="0" strike="noStrike" spc="-1">
                <a:solidFill>
                  <a:srgbClr val="000000"/>
                </a:solidFill>
                <a:latin typeface="Arial" panose="020B0604020202020204"/>
                <a:ea typeface="SimSun" panose="02010600030101010101" pitchFamily="2" charset="-122"/>
              </a:rPr>
              <a:t>3.Развивать коммуникативные навыки: умение договариваться, работать в команде, выступать перед сверстниками, устанавливать новые контакты</a:t>
            </a:r>
            <a:endParaRPr lang="en-US" sz="2000" b="0" strike="noStrike" spc="-1">
              <a:solidFill>
                <a:srgbClr val="000000"/>
              </a:solidFill>
              <a:latin typeface="Arial" panose="020B0604020202020204"/>
              <a:ea typeface="SimSun" panose="02010600030101010101" pitchFamily="2" charset="-122"/>
            </a:endParaRPr>
          </a:p>
          <a:p>
            <a:pPr algn="l">
              <a:lnSpc>
                <a:spcPct val="100000"/>
              </a:lnSpc>
              <a:spcBef>
                <a:spcPts val="560"/>
              </a:spcBef>
            </a:pPr>
            <a:r>
              <a:rPr lang="en-US" sz="2000" b="0" strike="noStrike" spc="-1">
                <a:solidFill>
                  <a:srgbClr val="000000"/>
                </a:solidFill>
                <a:latin typeface="Arial" panose="020B0604020202020204"/>
                <a:ea typeface="SimSun" panose="02010600030101010101" pitchFamily="2" charset="-122"/>
              </a:rPr>
              <a:t>4.Развивать познавательный интерес; интерес к народному творчеству; творческие способности, фантазию</a:t>
            </a:r>
            <a:endParaRPr lang="en-US" sz="2000" b="0" strike="noStrike" spc="-1">
              <a:solidFill>
                <a:srgbClr val="000000"/>
              </a:solidFill>
              <a:latin typeface="Arial" panose="020B0604020202020204"/>
              <a:ea typeface="SimSun" panose="02010600030101010101" pitchFamily="2" charset="-122"/>
            </a:endParaRPr>
          </a:p>
          <a:p>
            <a:pPr algn="l">
              <a:lnSpc>
                <a:spcPct val="100000"/>
              </a:lnSpc>
              <a:spcBef>
                <a:spcPts val="560"/>
              </a:spcBef>
            </a:pPr>
            <a:r>
              <a:rPr lang="en-US" sz="2000" b="0" strike="noStrike" spc="-1">
                <a:solidFill>
                  <a:srgbClr val="000000"/>
                </a:solidFill>
                <a:latin typeface="Arial" panose="020B0604020202020204"/>
                <a:ea typeface="SimSun" panose="02010600030101010101" pitchFamily="2" charset="-122"/>
              </a:rPr>
              <a:t>5. Воспитывать у детей любовь и уважение к труду народных умельцев, эстетический и художественный вкус, бережное отношение к народной игрушке</a:t>
            </a:r>
            <a:endParaRPr lang="en-US" sz="2000" b="0" strike="noStrike" spc="-1">
              <a:solidFill>
                <a:srgbClr val="000000"/>
              </a:solidFill>
              <a:latin typeface="Arial" panose="020B0604020202020204"/>
              <a:ea typeface="SimSun" panose="02010600030101010101" pitchFamily="2" charset="-122"/>
            </a:endParaRPr>
          </a:p>
          <a:p>
            <a:pPr algn="l">
              <a:lnSpc>
                <a:spcPct val="100000"/>
              </a:lnSpc>
              <a:spcBef>
                <a:spcPts val="560"/>
              </a:spcBef>
            </a:pPr>
            <a:r>
              <a:rPr lang="ru-RU" altLang="en-US" sz="2000" b="0" strike="noStrike" spc="-1">
                <a:solidFill>
                  <a:srgbClr val="000000"/>
                </a:solidFill>
                <a:latin typeface="Arial" panose="020B0604020202020204"/>
              </a:rPr>
              <a:t>6. Привлечь родителей к совместной с детьми поисковой деятельности и к пополнению материала для творческой деятельности.</a:t>
            </a:r>
            <a:endParaRPr lang="ru-RU" altLang="en-US" sz="20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TextShape 2"/>
          <p:cNvSpPr txBox="1"/>
          <p:nvPr/>
        </p:nvSpPr>
        <p:spPr>
          <a:xfrm>
            <a:off x="551180" y="836930"/>
            <a:ext cx="9812655" cy="4395470"/>
          </a:xfrm>
          <a:prstGeom prst="rect">
            <a:avLst/>
          </a:prstGeom>
          <a:solidFill>
            <a:srgbClr val="FFFFFF"/>
          </a:solidFill>
          <a:ln w="12600">
            <a:solidFill>
              <a:srgbClr val="3399FF"/>
            </a:solidFill>
            <a:miter/>
          </a:ln>
        </p:spPr>
        <p:txBody>
          <a:bodyPr lIns="90000" tIns="45000" rIns="90000" bIns="45000">
            <a:noAutofit/>
          </a:bodyPr>
          <a:lstStyle/>
          <a:p>
            <a:pPr indent="0" algn="ctr">
              <a:lnSpc>
                <a:spcPct val="100000"/>
              </a:lnSpc>
              <a:spcBef>
                <a:spcPts val="640"/>
              </a:spcBef>
              <a:buClr>
                <a:srgbClr val="000000"/>
              </a:buClr>
              <a:buFont typeface="Symbol" panose="05050102010706020507" charset="2"/>
              <a:buNone/>
            </a:pPr>
            <a:r>
              <a:rPr lang="en-US" sz="3200" spc="-1">
                <a:solidFill>
                  <a:srgbClr val="FF0000"/>
                </a:solidFill>
                <a:latin typeface="Arial" panose="020B0604020202020204"/>
                <a:ea typeface="SimSun" panose="02010600030101010101" pitchFamily="2" charset="-122"/>
                <a:sym typeface="+mn-ea"/>
              </a:rPr>
              <a:t>Первый этап  - </a:t>
            </a:r>
            <a:r>
              <a:rPr lang="ru-RU" altLang="en-US" sz="3200" spc="-1">
                <a:solidFill>
                  <a:srgbClr val="FF0000"/>
                </a:solidFill>
                <a:latin typeface="Arial" panose="020B0604020202020204"/>
                <a:ea typeface="SimSun" panose="02010600030101010101" pitchFamily="2" charset="-122"/>
                <a:sym typeface="+mn-ea"/>
              </a:rPr>
              <a:t>выбор темы</a:t>
            </a:r>
            <a:endParaRPr lang="ru-RU" altLang="en-US" sz="3200" spc="-1">
              <a:solidFill>
                <a:srgbClr val="FF0000"/>
              </a:solidFill>
              <a:latin typeface="Arial" panose="020B0604020202020204"/>
              <a:ea typeface="SimSun" panose="02010600030101010101" pitchFamily="2" charset="-122"/>
              <a:sym typeface="+mn-ea"/>
            </a:endParaRPr>
          </a:p>
          <a:p>
            <a:pPr indent="0" algn="ctr">
              <a:lnSpc>
                <a:spcPct val="100000"/>
              </a:lnSpc>
              <a:spcBef>
                <a:spcPts val="640"/>
              </a:spcBef>
              <a:buClr>
                <a:srgbClr val="000000"/>
              </a:buClr>
              <a:buFont typeface="Symbol" panose="05050102010706020507" charset="2"/>
              <a:buNone/>
            </a:pPr>
            <a:endParaRPr lang="ru-RU" altLang="en-US" sz="3200" spc="-1">
              <a:solidFill>
                <a:srgbClr val="000000"/>
              </a:solidFill>
              <a:latin typeface="Arial" panose="020B0604020202020204"/>
              <a:ea typeface="SimSun" panose="02010600030101010101" pitchFamily="2" charset="-122"/>
              <a:sym typeface="+mn-ea"/>
            </a:endParaRPr>
          </a:p>
          <a:p>
            <a:pPr indent="0" algn="ctr">
              <a:lnSpc>
                <a:spcPct val="100000"/>
              </a:lnSpc>
              <a:spcBef>
                <a:spcPts val="640"/>
              </a:spcBef>
              <a:buClr>
                <a:srgbClr val="000000"/>
              </a:buClr>
              <a:buFont typeface="Symbol" panose="05050102010706020507" charset="2"/>
              <a:buNone/>
            </a:pPr>
            <a:r>
              <a:rPr lang="ru-RU" altLang="en-US" sz="2800" spc="-1">
                <a:solidFill>
                  <a:srgbClr val="000000"/>
                </a:solidFill>
                <a:latin typeface="Arial" panose="020B0604020202020204"/>
                <a:ea typeface="SimSun" panose="02010600030101010101" pitchFamily="2" charset="-122"/>
                <a:sym typeface="+mn-ea"/>
              </a:rPr>
              <a:t>З</a:t>
            </a:r>
            <a:r>
              <a:rPr lang="en-US" sz="2800" spc="-1">
                <a:solidFill>
                  <a:srgbClr val="000000"/>
                </a:solidFill>
                <a:latin typeface="Arial" panose="020B0604020202020204"/>
                <a:ea typeface="SimSun" panose="02010600030101010101" pitchFamily="2" charset="-122"/>
                <a:sym typeface="+mn-ea"/>
              </a:rPr>
              <a:t>адача педагога - осуществить выбор темы  для изучения и составить план деятельности</a:t>
            </a:r>
            <a:r>
              <a:rPr lang="ru-RU" altLang="en-US" sz="2800" spc="-1">
                <a:solidFill>
                  <a:srgbClr val="000000"/>
                </a:solidFill>
                <a:latin typeface="Arial" panose="020B0604020202020204"/>
                <a:ea typeface="SimSun" panose="02010600030101010101" pitchFamily="2" charset="-122"/>
                <a:sym typeface="+mn-ea"/>
              </a:rPr>
              <a:t>. </a:t>
            </a:r>
            <a:endParaRPr lang="ru-RU" altLang="en-US" sz="2800" spc="-1">
              <a:solidFill>
                <a:srgbClr val="000000"/>
              </a:solidFill>
              <a:latin typeface="Arial" panose="020B0604020202020204"/>
              <a:ea typeface="SimSun" panose="02010600030101010101" pitchFamily="2" charset="-122"/>
              <a:sym typeface="+mn-ea"/>
            </a:endParaRPr>
          </a:p>
          <a:p>
            <a:pPr indent="0" algn="ctr">
              <a:lnSpc>
                <a:spcPct val="100000"/>
              </a:lnSpc>
              <a:spcBef>
                <a:spcPts val="640"/>
              </a:spcBef>
              <a:buClr>
                <a:srgbClr val="000000"/>
              </a:buClr>
              <a:buFont typeface="Symbol" panose="05050102010706020507" charset="2"/>
              <a:buNone/>
            </a:pPr>
            <a:r>
              <a:rPr lang="en-US" sz="2800" spc="-1">
                <a:solidFill>
                  <a:srgbClr val="000000"/>
                </a:solidFill>
                <a:latin typeface="Arial" panose="020B0604020202020204"/>
                <a:ea typeface="SimSun" panose="02010600030101010101" pitchFamily="2" charset="-122"/>
                <a:sym typeface="+mn-ea"/>
              </a:rPr>
              <a:t> </a:t>
            </a:r>
            <a:r>
              <a:rPr lang="ru-RU" altLang="en-US" sz="2800" spc="-1">
                <a:solidFill>
                  <a:srgbClr val="000000"/>
                </a:solidFill>
                <a:latin typeface="Arial" panose="020B0604020202020204"/>
                <a:ea typeface="SimSun" panose="02010600030101010101" pitchFamily="2" charset="-122"/>
                <a:sym typeface="+mn-ea"/>
              </a:rPr>
              <a:t>Для этого используем м</a:t>
            </a:r>
            <a:r>
              <a:rPr lang="en-US" sz="2800" spc="-1">
                <a:solidFill>
                  <a:srgbClr val="000000"/>
                </a:solidFill>
                <a:latin typeface="Arial" panose="020B0604020202020204"/>
                <a:ea typeface="SimSun" panose="02010600030101010101" pitchFamily="2" charset="-122"/>
                <a:sym typeface="+mn-ea"/>
              </a:rPr>
              <a:t>етод трех вопросов:</a:t>
            </a:r>
            <a:br>
              <a:rPr lang="en-US" sz="2800" spc="-1">
                <a:solidFill>
                  <a:srgbClr val="000000"/>
                </a:solidFill>
                <a:latin typeface="Arial" panose="020B0604020202020204"/>
                <a:ea typeface="SimSun" panose="02010600030101010101" pitchFamily="2" charset="-122"/>
                <a:sym typeface="+mn-ea"/>
              </a:rPr>
            </a:br>
            <a:br>
              <a:rPr lang="en-US" sz="2800" spc="-1">
                <a:solidFill>
                  <a:srgbClr val="000000"/>
                </a:solidFill>
                <a:latin typeface="Arial" panose="020B0604020202020204"/>
                <a:ea typeface="SimSun" panose="02010600030101010101" pitchFamily="2" charset="-122"/>
                <a:sym typeface="+mn-ea"/>
              </a:rPr>
            </a:br>
            <a:endParaRPr lang="en-US" sz="2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8" name="Table 2"/>
          <p:cNvGraphicFramePr/>
          <p:nvPr/>
        </p:nvGraphicFramePr>
        <p:xfrm>
          <a:off x="609600" y="45085"/>
          <a:ext cx="10775950" cy="6788785"/>
        </p:xfrm>
        <a:graphic>
          <a:graphicData uri="http://schemas.openxmlformats.org/drawingml/2006/table">
            <a:tbl>
              <a:tblPr/>
              <a:tblGrid>
                <a:gridCol w="3592195"/>
                <a:gridCol w="3592195"/>
                <a:gridCol w="3591560"/>
              </a:tblGrid>
              <a:tr h="6978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latin typeface="Arial" panose="020B0604020202020204"/>
                          <a:ea typeface="SimSun" panose="02010600030101010101" pitchFamily="2" charset="-122"/>
                        </a:rPr>
                        <a:t>Что мы знаем</a:t>
                      </a:r>
                      <a:endParaRPr lang="ru-RU" sz="1800" b="0" strike="noStrike" spc="-1">
                        <a:latin typeface="Arial" panose="020B0604020202020204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latin typeface="Arial" panose="020B0604020202020204"/>
                          <a:ea typeface="SimSun" panose="02010600030101010101" pitchFamily="2" charset="-122"/>
                        </a:rPr>
                        <a:t>Что хотим  узнать </a:t>
                      </a:r>
                      <a:endParaRPr lang="ru-RU" sz="1800" b="0" strike="noStrike" spc="-1">
                        <a:latin typeface="Arial" panose="020B0604020202020204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latin typeface="Arial" panose="020B0604020202020204"/>
                          <a:ea typeface="SimSun" panose="02010600030101010101" pitchFamily="2" charset="-122"/>
                        </a:rPr>
                        <a:t>Как можно узнать</a:t>
                      </a:r>
                      <a:endParaRPr lang="ru-RU" sz="1800" b="0" strike="noStrike" spc="-1">
                        <a:latin typeface="Arial" panose="020B0604020202020204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66CC"/>
                    </a:solidFill>
                  </a:tcPr>
                </a:tc>
              </a:tr>
              <a:tr h="5528310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Wingdings" panose="05000000000000000000" pitchFamily="2" charset="2"/>
                        <a:buChar char=""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 panose="020B0604020202020204"/>
                          <a:ea typeface="SimSun" panose="02010600030101010101" pitchFamily="2" charset="-122"/>
                        </a:rPr>
                        <a:t>Матрешка - игрушка наших родителей (Саша, Милана)</a:t>
                      </a:r>
                      <a:endParaRPr lang="ru-RU" sz="1800" b="0" strike="noStrike" spc="-1">
                        <a:latin typeface="Arial" panose="020B0604020202020204"/>
                      </a:endParaRPr>
                    </a:p>
                    <a:p>
                      <a:pPr marL="285750" indent="-28575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Wingdings" panose="05000000000000000000" pitchFamily="2" charset="2"/>
                        <a:buChar char=""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 panose="020B0604020202020204"/>
                          <a:ea typeface="SimSun" panose="02010600030101010101" pitchFamily="2" charset="-122"/>
                        </a:rPr>
                        <a:t>Таких игрушек сейчас мало (Вадим, Тимур, Вика)</a:t>
                      </a:r>
                      <a:endParaRPr lang="ru-RU" sz="1800" b="0" strike="noStrike" spc="-1">
                        <a:latin typeface="Arial" panose="020B0604020202020204"/>
                      </a:endParaRPr>
                    </a:p>
                    <a:p>
                      <a:pPr marL="285750" indent="-28575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Wingdings" panose="05000000000000000000" pitchFamily="2" charset="2"/>
                        <a:buChar char=""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 panose="020B0604020202020204"/>
                          <a:ea typeface="SimSun" panose="02010600030101010101" pitchFamily="2" charset="-122"/>
                        </a:rPr>
                        <a:t>В матрешке несколько кукол разного размера (Настя, Лера)</a:t>
                      </a:r>
                      <a:endParaRPr lang="ru-RU" sz="1800" b="0" strike="noStrike" spc="-1">
                        <a:latin typeface="Arial" panose="020B0604020202020204"/>
                      </a:endParaRPr>
                    </a:p>
                    <a:p>
                      <a:pPr marL="285750" indent="-28575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Wingdings" panose="05000000000000000000" pitchFamily="2" charset="2"/>
                        <a:buChar char=""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 panose="020B0604020202020204"/>
                          <a:ea typeface="SimSun" panose="02010600030101010101" pitchFamily="2" charset="-122"/>
                        </a:rPr>
                        <a:t>Матрешек делают из дерева (Полина, Ксюша)</a:t>
                      </a:r>
                      <a:endParaRPr lang="ru-RU" sz="1800" b="0" strike="noStrike" spc="-1">
                        <a:latin typeface="Arial" panose="020B0604020202020204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1800" b="0" strike="noStrike" spc="-1">
                        <a:latin typeface="Arial" panose="020B0604020202020204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3EC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Wingdings" panose="05000000000000000000" pitchFamily="2" charset="2"/>
                        <a:buChar char=""/>
                      </a:pPr>
                      <a:endParaRPr lang="ru-RU" sz="1800" b="0" strike="noStrike" spc="-1">
                        <a:solidFill>
                          <a:srgbClr val="000000"/>
                        </a:solidFill>
                        <a:latin typeface="Arial" panose="020B0604020202020204"/>
                        <a:ea typeface="SimSun" panose="02010600030101010101" pitchFamily="2" charset="-122"/>
                      </a:endParaRPr>
                    </a:p>
                    <a:p>
                      <a:pPr marL="285750" indent="-28575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Wingdings" panose="05000000000000000000" pitchFamily="2" charset="2"/>
                        <a:buChar char=""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 panose="020B0604020202020204"/>
                          <a:ea typeface="SimSun" panose="02010600030101010101" pitchFamily="2" charset="-122"/>
                        </a:rPr>
                        <a:t>Кто придумал матрешку (Платон, Ксюша, Лера, Антон)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latin typeface="Arial" panose="020B0604020202020204"/>
                        <a:ea typeface="SimSun" panose="02010600030101010101" pitchFamily="2" charset="-122"/>
                      </a:endParaRPr>
                    </a:p>
                    <a:p>
                      <a:pPr marL="285750" indent="-28575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Wingdings" panose="05000000000000000000" pitchFamily="2" charset="2"/>
                        <a:buChar char=""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 panose="020B0604020202020204"/>
                          <a:ea typeface="SimSun" panose="02010600030101010101" pitchFamily="2" charset="-122"/>
                        </a:rPr>
                        <a:t>Как и из чего делают матрешек (Кристина, Полина, Влад)</a:t>
                      </a:r>
                      <a:endParaRPr lang="ru-RU" sz="1800" b="0" strike="noStrike" spc="-1">
                        <a:latin typeface="Arial" panose="020B0604020202020204"/>
                      </a:endParaRPr>
                    </a:p>
                    <a:p>
                      <a:pPr marL="285750" indent="-28575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Wingdings" panose="05000000000000000000" pitchFamily="2" charset="2"/>
                        <a:buChar char=""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 panose="020B0604020202020204"/>
                          <a:ea typeface="SimSun" panose="02010600030101010101" pitchFamily="2" charset="-122"/>
                        </a:rPr>
                        <a:t>Какими красками расписывают матрешек (Гриша, Лера)</a:t>
                      </a:r>
                      <a:endParaRPr lang="ru-RU" sz="1800" b="0" strike="noStrike" spc="-1">
                        <a:latin typeface="Arial" panose="020B0604020202020204"/>
                      </a:endParaRPr>
                    </a:p>
                    <a:p>
                      <a:pPr marL="285750" indent="-28575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Wingdings" panose="05000000000000000000" pitchFamily="2" charset="2"/>
                        <a:buChar char=""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 panose="020B0604020202020204"/>
                          <a:ea typeface="SimSun" panose="02010600030101010101" pitchFamily="2" charset="-122"/>
                        </a:rPr>
                        <a:t>Какие еще бывают матрешки (Антон, Милана)</a:t>
                      </a:r>
                      <a:endParaRPr lang="ru-RU" sz="1800" b="0" strike="noStrike" spc="-1">
                        <a:latin typeface="Arial" panose="020B0604020202020204"/>
                      </a:endParaRPr>
                    </a:p>
                    <a:p>
                      <a:pPr marL="285750" indent="-28575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Wingdings" panose="05000000000000000000" pitchFamily="2" charset="2"/>
                        <a:buChar char=""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 panose="020B0604020202020204"/>
                          <a:ea typeface="SimSun" panose="02010600030101010101" pitchFamily="2" charset="-122"/>
                        </a:rPr>
                        <a:t>Есть ли книги и мультфильмы о матрешках (Мирослава)</a:t>
                      </a:r>
                      <a:endParaRPr lang="ru-RU" sz="1800" b="0" strike="noStrike" spc="-1">
                        <a:latin typeface="Arial" panose="020B0604020202020204"/>
                      </a:endParaRPr>
                    </a:p>
                    <a:p>
                      <a:pPr marL="285750" indent="-28575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Wingdings" panose="05000000000000000000" pitchFamily="2" charset="2"/>
                        <a:buChar char=""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 panose="020B0604020202020204"/>
                          <a:ea typeface="SimSun" panose="02010600030101010101" pitchFamily="2" charset="-122"/>
                        </a:rPr>
                        <a:t> Есть ли в других странах похожие игрушки (Настя)</a:t>
                      </a:r>
                      <a:endParaRPr lang="ru-RU" sz="1800" b="0" strike="noStrike" spc="-1">
                        <a:latin typeface="Arial" panose="020B0604020202020204"/>
                      </a:endParaRPr>
                    </a:p>
                    <a:p>
                      <a:pPr marL="285750" indent="-28575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Wingdings" panose="05000000000000000000" pitchFamily="2" charset="2"/>
                        <a:buChar char=""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 panose="020B0604020202020204"/>
                          <a:ea typeface="SimSun" panose="02010600030101010101" pitchFamily="2" charset="-122"/>
                        </a:rPr>
                        <a:t>Почему матрешку называют народной игрушкой (Марк, Ярослава)</a:t>
                      </a:r>
                      <a:endParaRPr lang="ru-RU" sz="1800" b="0" strike="noStrike" spc="-1">
                        <a:latin typeface="Arial" panose="020B0604020202020204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3EC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Wingdings" panose="05000000000000000000" pitchFamily="2" charset="2"/>
                        <a:buChar char=""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 panose="020B0604020202020204"/>
                          <a:ea typeface="SimSun" panose="02010600030101010101" pitchFamily="2" charset="-122"/>
                        </a:rPr>
                        <a:t>Взять книгу в библиотеке</a:t>
                      </a:r>
                      <a:endParaRPr lang="ru-RU" sz="1800" b="0" strike="noStrike" spc="-1">
                        <a:latin typeface="Arial" panose="020B0604020202020204"/>
                      </a:endParaRPr>
                    </a:p>
                    <a:p>
                      <a:pPr marL="285750" indent="-28575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Wingdings" panose="05000000000000000000" pitchFamily="2" charset="2"/>
                        <a:buChar char=""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 panose="020B0604020202020204"/>
                          <a:ea typeface="SimSun" panose="02010600030101010101" pitchFamily="2" charset="-122"/>
                        </a:rPr>
                        <a:t>Спросить у родителей и воспитателей</a:t>
                      </a:r>
                      <a:endParaRPr lang="ru-RU" sz="1800" b="0" strike="noStrike" spc="-1">
                        <a:latin typeface="Arial" panose="020B0604020202020204"/>
                      </a:endParaRPr>
                    </a:p>
                    <a:p>
                      <a:pPr marL="285750" indent="-28575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Wingdings" panose="05000000000000000000" pitchFamily="2" charset="2"/>
                        <a:buChar char=""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 panose="020B0604020202020204"/>
                          <a:ea typeface="SimSun" panose="02010600030101010101" pitchFamily="2" charset="-122"/>
                        </a:rPr>
                        <a:t>Вместе со взрослыми или самостоятельно найти информацию в интернете</a:t>
                      </a:r>
                      <a:endParaRPr lang="ru-RU" sz="1800" b="0" strike="noStrike" spc="-1">
                        <a:latin typeface="Arial" panose="020B0604020202020204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3EC"/>
                    </a:solidFill>
                  </a:tcPr>
                </a:tc>
              </a:tr>
              <a:tr h="513080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A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A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AF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Shape 1"/>
          <p:cNvSpPr txBox="1"/>
          <p:nvPr/>
        </p:nvSpPr>
        <p:spPr>
          <a:xfrm>
            <a:off x="609480" y="190440"/>
            <a:ext cx="10972440" cy="58212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0" strike="noStrike" spc="-1">
                <a:solidFill>
                  <a:srgbClr val="C00000"/>
                </a:solidFill>
                <a:latin typeface="Arial" panose="020B0604020202020204"/>
                <a:ea typeface="SimSun" panose="02010600030101010101" pitchFamily="2" charset="-122"/>
              </a:rPr>
              <a:t>Второй этап - </a:t>
            </a:r>
            <a:r>
              <a:rPr lang="ru-RU" altLang="en-US" sz="3200" b="0" strike="noStrike" spc="-1">
                <a:solidFill>
                  <a:srgbClr val="C00000"/>
                </a:solidFill>
                <a:latin typeface="Arial" panose="020B0604020202020204"/>
                <a:ea typeface="SimSun" panose="02010600030101010101" pitchFamily="2" charset="-122"/>
              </a:rPr>
              <a:t>сбор сведений</a:t>
            </a:r>
            <a:endParaRPr lang="ru-RU" altLang="en-US" sz="3200" b="0" strike="noStrike" spc="-1">
              <a:solidFill>
                <a:srgbClr val="C00000"/>
              </a:solidFill>
              <a:latin typeface="Arial" panose="020B0604020202020204"/>
              <a:ea typeface="SimSun" panose="02010600030101010101" pitchFamily="2" charset="-122"/>
            </a:endParaRPr>
          </a:p>
        </p:txBody>
      </p:sp>
      <p:sp>
        <p:nvSpPr>
          <p:cNvPr id="140" name="TextShape 2"/>
          <p:cNvSpPr txBox="1"/>
          <p:nvPr/>
        </p:nvSpPr>
        <p:spPr>
          <a:xfrm>
            <a:off x="609600" y="2215515"/>
            <a:ext cx="10335895" cy="3911600"/>
          </a:xfrm>
          <a:prstGeom prst="rect">
            <a:avLst/>
          </a:prstGeom>
          <a:solidFill>
            <a:srgbClr val="FFFFFF"/>
          </a:solidFill>
          <a:ln w="12600">
            <a:solidFill>
              <a:srgbClr val="3399FF"/>
            </a:solidFill>
            <a:miter/>
          </a:ln>
        </p:spPr>
        <p:txBody>
          <a:bodyPr lIns="90000" tIns="45000" rIns="90000" bIns="45000">
            <a:noAutofit/>
          </a:bodyPr>
          <a:lstStyle/>
          <a:p>
            <a:pPr indent="0">
              <a:lnSpc>
                <a:spcPct val="100000"/>
              </a:lnSpc>
              <a:spcBef>
                <a:spcPts val="640"/>
              </a:spcBef>
              <a:buClr>
                <a:srgbClr val="000000"/>
              </a:buClr>
              <a:buFont typeface="Wingdings" panose="05000000000000000000" pitchFamily="2" charset="2"/>
              <a:buNone/>
            </a:pPr>
            <a:r>
              <a:rPr lang="ru-RU" altLang="en-US" sz="2400" b="0" strike="noStrike" spc="-1">
                <a:solidFill>
                  <a:srgbClr val="000000"/>
                </a:solidFill>
                <a:latin typeface="Arial" panose="020B0604020202020204"/>
                <a:ea typeface="SimSun" panose="02010600030101010101" pitchFamily="2" charset="-122"/>
              </a:rPr>
              <a:t>З</a:t>
            </a:r>
            <a:r>
              <a:rPr lang="en-US" sz="2400" b="0" strike="noStrike" spc="-1">
                <a:solidFill>
                  <a:srgbClr val="000000"/>
                </a:solidFill>
                <a:latin typeface="Arial" panose="020B0604020202020204"/>
                <a:ea typeface="SimSun" panose="02010600030101010101" pitchFamily="2" charset="-122"/>
              </a:rPr>
              <a:t>адача педагога - создать условия для реализации познавательной деятельности</a:t>
            </a:r>
            <a:r>
              <a:rPr lang="ru-RU" altLang="en-US" sz="2400" b="0" strike="noStrike" spc="-1">
                <a:solidFill>
                  <a:srgbClr val="000000"/>
                </a:solidFill>
                <a:latin typeface="Arial" panose="020B0604020202020204"/>
                <a:ea typeface="SimSun" panose="02010600030101010101" pitchFamily="2" charset="-122"/>
              </a:rPr>
              <a:t>:</a:t>
            </a:r>
            <a:endParaRPr lang="ru-RU" altLang="en-US" sz="2400" b="0" strike="noStrike" spc="-1">
              <a:solidFill>
                <a:srgbClr val="000000"/>
              </a:solidFill>
              <a:latin typeface="Arial" panose="020B0604020202020204"/>
              <a:ea typeface="SimSun" panose="02010600030101010101" pitchFamily="2" charset="-122"/>
            </a:endParaRPr>
          </a:p>
          <a:p>
            <a:pPr marL="457200" indent="-457200">
              <a:lnSpc>
                <a:spcPct val="100000"/>
              </a:lnSpc>
              <a:spcBef>
                <a:spcPts val="640"/>
              </a:spcBef>
              <a:buClr>
                <a:srgbClr val="000000"/>
              </a:buClr>
              <a:buFont typeface="Wingdings" panose="05000000000000000000" charset="0"/>
              <a:buChar char="Ø"/>
            </a:pPr>
            <a:r>
              <a:rPr lang="ru-RU" altLang="en-US" sz="2400" b="0" strike="noStrike" spc="-1">
                <a:solidFill>
                  <a:srgbClr val="000000"/>
                </a:solidFill>
                <a:latin typeface="Arial" panose="020B0604020202020204"/>
                <a:ea typeface="SimSun" panose="02010600030101010101" pitchFamily="2" charset="-122"/>
              </a:rPr>
              <a:t>информирование родителей </a:t>
            </a:r>
            <a:endParaRPr lang="ru-RU" altLang="en-US" sz="2400" b="0" strike="noStrike" spc="-1">
              <a:solidFill>
                <a:srgbClr val="000000"/>
              </a:solidFill>
              <a:latin typeface="Arial" panose="020B0604020202020204"/>
              <a:ea typeface="SimSun" panose="02010600030101010101" pitchFamily="2" charset="-122"/>
            </a:endParaRPr>
          </a:p>
          <a:p>
            <a:pPr marL="457200" indent="-457200">
              <a:lnSpc>
                <a:spcPct val="100000"/>
              </a:lnSpc>
              <a:spcBef>
                <a:spcPts val="640"/>
              </a:spcBef>
              <a:buClr>
                <a:srgbClr val="000000"/>
              </a:buClr>
              <a:buFont typeface="Wingdings" panose="05000000000000000000" charset="0"/>
              <a:buChar char="Ø"/>
            </a:pPr>
            <a:r>
              <a:rPr lang="ru-RU" altLang="en-US" sz="2400" b="0" strike="noStrike" spc="-1">
                <a:solidFill>
                  <a:srgbClr val="000000"/>
                </a:solidFill>
                <a:latin typeface="Arial" panose="020B0604020202020204"/>
                <a:ea typeface="SimSun" panose="02010600030101010101" pitchFamily="2" charset="-122"/>
              </a:rPr>
              <a:t>совместный поиск информации в библиотеке, сети интернет</a:t>
            </a:r>
            <a:endParaRPr lang="ru-RU" altLang="en-US" sz="2400" b="0" strike="noStrike" spc="-1">
              <a:solidFill>
                <a:srgbClr val="000000"/>
              </a:solidFill>
              <a:latin typeface="Arial" panose="020B0604020202020204"/>
              <a:ea typeface="SimSun" panose="02010600030101010101" pitchFamily="2" charset="-122"/>
            </a:endParaRPr>
          </a:p>
          <a:p>
            <a:pPr marL="457200" indent="-457200">
              <a:lnSpc>
                <a:spcPct val="100000"/>
              </a:lnSpc>
              <a:spcBef>
                <a:spcPts val="640"/>
              </a:spcBef>
              <a:buClr>
                <a:srgbClr val="000000"/>
              </a:buClr>
              <a:buFont typeface="Wingdings" panose="05000000000000000000" charset="0"/>
              <a:buChar char="Ø"/>
            </a:pPr>
            <a:r>
              <a:rPr lang="ru-RU" altLang="en-US" sz="2400" b="0" strike="noStrike" spc="-1">
                <a:solidFill>
                  <a:srgbClr val="000000"/>
                </a:solidFill>
                <a:latin typeface="Arial" panose="020B0604020202020204"/>
                <a:ea typeface="SimSun" panose="02010600030101010101" pitchFamily="2" charset="-122"/>
              </a:rPr>
              <a:t>просмотр познавательного фильма, мультфильмов</a:t>
            </a:r>
            <a:endParaRPr lang="en-US" sz="2400" b="0" strike="noStrike" spc="-1">
              <a:solidFill>
                <a:srgbClr val="000000"/>
              </a:solidFill>
              <a:latin typeface="Arial" panose="020B0604020202020204"/>
              <a:ea typeface="SimSun" panose="02010600030101010101" pitchFamily="2" charset="-122"/>
            </a:endParaRPr>
          </a:p>
          <a:p>
            <a:pPr indent="0">
              <a:lnSpc>
                <a:spcPct val="100000"/>
              </a:lnSpc>
              <a:spcBef>
                <a:spcPts val="640"/>
              </a:spcBef>
              <a:buClr>
                <a:srgbClr val="000000"/>
              </a:buClr>
              <a:buFont typeface="Wingdings" panose="05000000000000000000" pitchFamily="2" charset="2"/>
              <a:buNone/>
            </a:pPr>
            <a:endParaRPr lang="ru-RU" altLang="en-US" sz="2400" b="0" strike="noStrike" spc="-1">
              <a:solidFill>
                <a:srgbClr val="000000"/>
              </a:solidFill>
              <a:latin typeface="Arial" panose="020B0604020202020204"/>
              <a:ea typeface="SimSun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TextShape 1"/>
          <p:cNvSpPr txBox="1"/>
          <p:nvPr/>
        </p:nvSpPr>
        <p:spPr>
          <a:xfrm>
            <a:off x="609600" y="448945"/>
            <a:ext cx="10589895" cy="52781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0" strike="noStrike" spc="-1">
                <a:solidFill>
                  <a:srgbClr val="C00000"/>
                </a:solidFill>
                <a:latin typeface="Arial" panose="020B0604020202020204"/>
                <a:ea typeface="SimSun" panose="02010600030101010101" pitchFamily="2" charset="-122"/>
              </a:rPr>
              <a:t>Третий этап </a:t>
            </a:r>
            <a:r>
              <a:rPr lang="en-US" sz="3200" b="0" strike="noStrike" spc="-1">
                <a:solidFill>
                  <a:srgbClr val="000000"/>
                </a:solidFill>
                <a:latin typeface="Arial" panose="020B0604020202020204"/>
                <a:ea typeface="SimSun" panose="02010600030101010101" pitchFamily="2" charset="-122"/>
              </a:rPr>
              <a:t>-</a:t>
            </a:r>
            <a:r>
              <a:rPr lang="en-US" sz="3200" b="0" strike="noStrike" spc="-1">
                <a:solidFill>
                  <a:srgbClr val="C00000"/>
                </a:solidFill>
                <a:latin typeface="Arial" panose="020B0604020202020204"/>
                <a:ea typeface="SimSun" panose="02010600030101010101" pitchFamily="2" charset="-122"/>
              </a:rPr>
              <a:t> </a:t>
            </a:r>
            <a:r>
              <a:rPr lang="ru-RU" altLang="en-US" sz="3200" b="0" strike="noStrike" spc="-1">
                <a:solidFill>
                  <a:srgbClr val="C00000"/>
                </a:solidFill>
                <a:latin typeface="Arial" panose="020B0604020202020204"/>
                <a:ea typeface="SimSun" panose="02010600030101010101" pitchFamily="2" charset="-122"/>
              </a:rPr>
              <a:t>выбор продукта детской деятельности</a:t>
            </a:r>
            <a:endParaRPr lang="ru-RU" altLang="en-US" sz="3200" b="0" strike="noStrike" spc="-1">
              <a:solidFill>
                <a:srgbClr val="C00000"/>
              </a:solidFill>
              <a:latin typeface="Arial" panose="020B0604020202020204"/>
              <a:ea typeface="SimSun" panose="02010600030101010101" pitchFamily="2" charset="-122"/>
            </a:endParaRPr>
          </a:p>
          <a:p>
            <a:pPr algn="ctr">
              <a:lnSpc>
                <a:spcPct val="100000"/>
              </a:lnSpc>
            </a:pPr>
            <a:endParaRPr lang="ru-RU" altLang="en-US" sz="2800" b="0" strike="noStrike" spc="-1">
              <a:solidFill>
                <a:srgbClr val="000000"/>
              </a:solidFill>
              <a:latin typeface="Arial" panose="020B0604020202020204"/>
              <a:ea typeface="SimSun" panose="02010600030101010101" pitchFamily="2" charset="-122"/>
            </a:endParaRPr>
          </a:p>
          <a:p>
            <a:pPr algn="ctr">
              <a:lnSpc>
                <a:spcPct val="100000"/>
              </a:lnSpc>
            </a:pPr>
            <a:endParaRPr lang="ru-RU" altLang="en-US" sz="2800" b="0" strike="noStrike" spc="-1">
              <a:solidFill>
                <a:srgbClr val="000000"/>
              </a:solidFill>
              <a:latin typeface="Arial" panose="020B0604020202020204"/>
              <a:ea typeface="SimSun" panose="02010600030101010101" pitchFamily="2" charset="-122"/>
            </a:endParaRPr>
          </a:p>
          <a:p>
            <a:pPr algn="l">
              <a:lnSpc>
                <a:spcPct val="100000"/>
              </a:lnSpc>
            </a:pPr>
            <a:r>
              <a:rPr lang="ru-RU" altLang="en-US" sz="2800" b="0" strike="noStrike" spc="-1">
                <a:solidFill>
                  <a:srgbClr val="000000"/>
                </a:solidFill>
                <a:latin typeface="Arial" panose="020B0604020202020204"/>
                <a:ea typeface="SimSun" panose="02010600030101010101" pitchFamily="2" charset="-122"/>
              </a:rPr>
              <a:t>Задача педагога -  помочь детям выбрать какой проект (какие проекты) они будут осуществлять:</a:t>
            </a:r>
            <a:endParaRPr lang="ru-RU" altLang="en-US" sz="2800" b="0" strike="noStrike" spc="-1">
              <a:solidFill>
                <a:srgbClr val="000000"/>
              </a:solidFill>
              <a:latin typeface="Arial" panose="020B0604020202020204"/>
              <a:ea typeface="SimSun" panose="02010600030101010101" pitchFamily="2" charset="-122"/>
            </a:endParaRPr>
          </a:p>
          <a:p>
            <a:pPr marL="457200" indent="-457200" algn="l">
              <a:lnSpc>
                <a:spcPct val="100000"/>
              </a:lnSpc>
              <a:buFont typeface="Wingdings" panose="05000000000000000000" charset="0"/>
              <a:buChar char="Ø"/>
            </a:pPr>
            <a:r>
              <a:rPr lang="en-US" sz="2800" b="0" strike="noStrike" spc="-1">
                <a:solidFill>
                  <a:srgbClr val="000000"/>
                </a:solidFill>
                <a:latin typeface="Arial" panose="020B0604020202020204"/>
                <a:ea typeface="SimSun" panose="02010600030101010101" pitchFamily="2" charset="-122"/>
              </a:rPr>
              <a:t>Что мы хотим сделать?</a:t>
            </a:r>
            <a:endParaRPr lang="en-US" sz="2800" b="0" strike="noStrike" spc="-1">
              <a:solidFill>
                <a:srgbClr val="000000"/>
              </a:solidFill>
              <a:latin typeface="Arial" panose="020B0604020202020204"/>
              <a:ea typeface="SimSun" panose="02010600030101010101" pitchFamily="2" charset="-122"/>
            </a:endParaRPr>
          </a:p>
          <a:p>
            <a:pPr marL="457200" indent="-457200" algn="l">
              <a:lnSpc>
                <a:spcPct val="100000"/>
              </a:lnSpc>
              <a:buFont typeface="Wingdings" panose="05000000000000000000" charset="0"/>
              <a:buChar char="Ø"/>
            </a:pPr>
            <a:r>
              <a:rPr lang="en-US" sz="2800" b="0" strike="noStrike" spc="-1">
                <a:solidFill>
                  <a:srgbClr val="000000"/>
                </a:solidFill>
                <a:latin typeface="Arial" panose="020B0604020202020204"/>
                <a:ea typeface="SimSun" panose="02010600030101010101" pitchFamily="2" charset="-122"/>
              </a:rPr>
              <a:t>Почему именно этот продукт мы  выбираем? </a:t>
            </a:r>
            <a:endParaRPr lang="en-US" sz="2800" b="0" strike="noStrike" spc="-1">
              <a:solidFill>
                <a:srgbClr val="000000"/>
              </a:solidFill>
              <a:latin typeface="Arial" panose="020B0604020202020204"/>
              <a:ea typeface="SimSun" panose="02010600030101010101" pitchFamily="2" charset="-122"/>
            </a:endParaRPr>
          </a:p>
          <a:p>
            <a:pPr marL="457200" indent="-457200" algn="l">
              <a:lnSpc>
                <a:spcPct val="100000"/>
              </a:lnSpc>
              <a:buFont typeface="Wingdings" panose="05000000000000000000" charset="0"/>
              <a:buChar char="Ø"/>
            </a:pPr>
            <a:r>
              <a:rPr lang="en-US" sz="2800" b="0" strike="noStrike" spc="-1">
                <a:solidFill>
                  <a:srgbClr val="000000"/>
                </a:solidFill>
                <a:latin typeface="Arial" panose="020B0604020202020204"/>
                <a:ea typeface="SimSun" panose="02010600030101010101" pitchFamily="2" charset="-122"/>
              </a:rPr>
              <a:t>Что нам  необходимо для этого продукта?</a:t>
            </a:r>
            <a:br>
              <a:rPr lang="en-US" sz="2800" b="0" strike="noStrike" spc="-1">
                <a:solidFill>
                  <a:srgbClr val="000000"/>
                </a:solidFill>
                <a:latin typeface="Arial" panose="020B0604020202020204"/>
                <a:ea typeface="SimSun" panose="02010600030101010101" pitchFamily="2" charset="-122"/>
              </a:rPr>
            </a:br>
            <a:br>
              <a:rPr lang="en-US" sz="2800" b="0" strike="noStrike" spc="-1">
                <a:solidFill>
                  <a:srgbClr val="000000"/>
                </a:solidFill>
                <a:latin typeface="Arial" panose="020B0604020202020204"/>
                <a:ea typeface="SimSun" panose="02010600030101010101" pitchFamily="2" charset="-122"/>
              </a:rPr>
            </a:br>
            <a:endParaRPr lang="en-US" sz="2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245" y="441325"/>
            <a:ext cx="9178925" cy="49212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/>
          <a:lstStyle/>
          <a:p>
            <a:pPr algn="ctr"/>
            <a:r>
              <a:rPr lang="ru-RU" altLang="en-US" sz="3200">
                <a:solidFill>
                  <a:srgbClr val="C00000"/>
                </a:solidFill>
              </a:rPr>
              <a:t>Четвертый этап</a:t>
            </a:r>
            <a:r>
              <a:rPr lang="ru-RU" altLang="en-US" sz="3200"/>
              <a:t> </a:t>
            </a:r>
            <a:r>
              <a:rPr lang="ru-RU" altLang="en-US" sz="3200">
                <a:solidFill>
                  <a:srgbClr val="C00000"/>
                </a:solidFill>
              </a:rPr>
              <a:t>- реализация проекта</a:t>
            </a:r>
            <a:endParaRPr lang="ru-RU" altLang="en-US" sz="320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/>
          </p:nvPr>
        </p:nvSpPr>
        <p:spPr>
          <a:xfrm>
            <a:off x="609600" y="2024380"/>
            <a:ext cx="9726295" cy="410273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/>
              <a:t> </a:t>
            </a:r>
            <a:r>
              <a:rPr lang="ru-RU" altLang="en-US" sz="2800">
                <a:latin typeface="Arial" panose="020B0604020202020204" pitchFamily="34" charset="0"/>
                <a:cs typeface="Arial" panose="020B0604020202020204" pitchFamily="34" charset="0"/>
              </a:rPr>
              <a:t>Задача педагога - </a:t>
            </a: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создать условия для осуществления детских замыслов</a:t>
            </a:r>
            <a:r>
              <a:rPr lang="ru-RU" altLang="en-US" sz="280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charset="0"/>
              <a:buChar char="Ø"/>
            </a:pP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en-US" sz="2800">
                <a:latin typeface="Arial" panose="020B0604020202020204" pitchFamily="34" charset="0"/>
                <a:cs typeface="Arial" panose="020B0604020202020204" pitchFamily="34" charset="0"/>
              </a:rPr>
              <a:t>Сбор и оформление книги</a:t>
            </a:r>
            <a:endParaRPr lang="ru-RU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268585" cy="58293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/>
          <a:lstStyle/>
          <a:p>
            <a:pPr algn="ctr"/>
            <a:r>
              <a:rPr lang="ru-RU" altLang="en-US" sz="3200">
                <a:solidFill>
                  <a:srgbClr val="C00000"/>
                </a:solidFill>
              </a:rPr>
              <a:t>Пятый этап</a:t>
            </a:r>
            <a:r>
              <a:rPr lang="ru-RU" altLang="en-US" sz="3200"/>
              <a:t> </a:t>
            </a:r>
            <a:r>
              <a:rPr lang="ru-RU" altLang="en-US" sz="3200">
                <a:solidFill>
                  <a:srgbClr val="C00000"/>
                </a:solidFill>
              </a:rPr>
              <a:t>- презентация проекта</a:t>
            </a:r>
            <a:endParaRPr lang="ru-RU" altLang="en-US" sz="3200">
              <a:solidFill>
                <a:srgbClr val="C000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09600" y="1174750"/>
            <a:ext cx="10314940" cy="495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ru-RU" altLang="en-US" sz="2800"/>
              <a:t>Задача воспитателя –создать условия для того, чтобы дети имели возможность рассказать о своей работе, испытать чувство компетентности, гордости за достижения, осмыслить результаты деятельности:</a:t>
            </a:r>
            <a:endParaRPr lang="ru-RU" altLang="en-US" sz="2800"/>
          </a:p>
          <a:p>
            <a:pPr>
              <a:buFont typeface="Wingdings" panose="05000000000000000000" charset="0"/>
              <a:buChar char="Ø"/>
            </a:pPr>
            <a:r>
              <a:rPr lang="ru-RU" altLang="en-US" sz="2800"/>
              <a:t>Презентация книги сверстникам другой группы</a:t>
            </a:r>
            <a:endParaRPr lang="ru-RU" altLang="en-US" sz="2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969696"/>
      </a:lt2>
      <a:accent1>
        <a:srgbClr val="0066CC"/>
      </a:accent1>
      <a:accent2>
        <a:srgbClr val="3399FF"/>
      </a:accent2>
      <a:accent3>
        <a:srgbClr val="FFFFFF"/>
      </a:accent3>
      <a:accent4>
        <a:srgbClr val="000000"/>
      </a:accent4>
      <a:accent5>
        <a:srgbClr val="AAB8E2"/>
      </a:accent5>
      <a:accent6>
        <a:srgbClr val="2D8AE7"/>
      </a:accent6>
      <a:hlink>
        <a:srgbClr val="CC3300"/>
      </a:hlink>
      <a:folHlink>
        <a:srgbClr val="9966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lue Waves">
  <a:themeElements>
    <a:clrScheme name="Blue Wave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66CC"/>
      </a:accent1>
      <a:accent2>
        <a:srgbClr val="3399FF"/>
      </a:accent2>
      <a:accent3>
        <a:srgbClr val="FFFFFF"/>
      </a:accent3>
      <a:accent4>
        <a:srgbClr val="000000"/>
      </a:accent4>
      <a:accent5>
        <a:srgbClr val="AAB8E2"/>
      </a:accent5>
      <a:accent6>
        <a:srgbClr val="2D8AE7"/>
      </a:accent6>
      <a:hlink>
        <a:srgbClr val="CC3300"/>
      </a:hlink>
      <a:folHlink>
        <a:srgbClr val="996600"/>
      </a:folHlink>
    </a:clrScheme>
    <a:fontScheme name="Blue Wav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Blue Wav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66CC"/>
        </a:accent1>
        <a:accent2>
          <a:srgbClr val="3399FF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2D8AE7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Blue Waves">
  <a:themeElements>
    <a:clrScheme name="Blue Wave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66CC"/>
      </a:accent1>
      <a:accent2>
        <a:srgbClr val="3399FF"/>
      </a:accent2>
      <a:accent3>
        <a:srgbClr val="FFFFFF"/>
      </a:accent3>
      <a:accent4>
        <a:srgbClr val="000000"/>
      </a:accent4>
      <a:accent5>
        <a:srgbClr val="AAB8E2"/>
      </a:accent5>
      <a:accent6>
        <a:srgbClr val="2D8AE7"/>
      </a:accent6>
      <a:hlink>
        <a:srgbClr val="CC3300"/>
      </a:hlink>
      <a:folHlink>
        <a:srgbClr val="996600"/>
      </a:folHlink>
    </a:clrScheme>
    <a:fontScheme name="Blue Wav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Blue Wav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66CC"/>
        </a:accent1>
        <a:accent2>
          <a:srgbClr val="3399FF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2D8AE7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4065</Words>
  <Application>WPS Presentation</Application>
  <PresentationFormat>Произвольный</PresentationFormat>
  <Paragraphs>104</Paragraphs>
  <Slides>12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12</vt:i4>
      </vt:variant>
    </vt:vector>
  </HeadingPairs>
  <TitlesOfParts>
    <vt:vector size="27" baseType="lpstr">
      <vt:lpstr>Arial</vt:lpstr>
      <vt:lpstr>SimSun</vt:lpstr>
      <vt:lpstr>Wingdings</vt:lpstr>
      <vt:lpstr>Arial</vt:lpstr>
      <vt:lpstr>Symbol</vt:lpstr>
      <vt:lpstr>StarSymbol</vt:lpstr>
      <vt:lpstr>Segoe Print</vt:lpstr>
      <vt:lpstr>Times New Roman</vt:lpstr>
      <vt:lpstr>Wingdings</vt:lpstr>
      <vt:lpstr>Microsoft YaHei</vt:lpstr>
      <vt:lpstr>Arial Unicode MS</vt:lpstr>
      <vt:lpstr>Calibri</vt:lpstr>
      <vt:lpstr>Office Theme</vt:lpstr>
      <vt:lpstr>Blue Waves</vt:lpstr>
      <vt:lpstr>1_Blue Waves</vt:lpstr>
      <vt:lpstr>PowerPoint 演示文稿</vt:lpstr>
      <vt:lpstr>Актуальность проблемы: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Четвертый этап - реализация проекта</vt:lpstr>
      <vt:lpstr>Пятый этап - презентация проекта</vt:lpstr>
      <vt:lpstr>PowerPoint 演示文稿</vt:lpstr>
      <vt:lpstr>Самоанализ педагогов по окончании проекта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автономное дошкольное образовательное учреждение «Детский сад комбинированной направленности №1» г. Сосновоборска</dc:title>
  <dc:creator/>
  <cp:lastModifiedBy>петр</cp:lastModifiedBy>
  <cp:revision>45</cp:revision>
  <dcterms:created xsi:type="dcterms:W3CDTF">2022-11-27T08:34:00Z</dcterms:created>
  <dcterms:modified xsi:type="dcterms:W3CDTF">2022-12-07T05:57:03Z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ICV">
    <vt:lpwstr>6F754FCF578C42B2B1C5950DED5BDF21</vt:lpwstr>
  </property>
  <property fmtid="{D5CDD505-2E9C-101B-9397-08002B2CF9AE}" pid="6" name="KSOProductBuildVer">
    <vt:lpwstr>1033-11.2.0.11214</vt:lpwstr>
  </property>
  <property fmtid="{D5CDD505-2E9C-101B-9397-08002B2CF9AE}" pid="7" name="LinksUpToDate">
    <vt:bool>false</vt:bool>
  </property>
  <property fmtid="{D5CDD505-2E9C-101B-9397-08002B2CF9AE}" pid="8" name="MMClips">
    <vt:i4>0</vt:i4>
  </property>
  <property fmtid="{D5CDD505-2E9C-101B-9397-08002B2CF9AE}" pid="9" name="Notes">
    <vt:i4>0</vt:i4>
  </property>
  <property fmtid="{D5CDD505-2E9C-101B-9397-08002B2CF9AE}" pid="10" name="PresentationFormat">
    <vt:lpwstr>Widescreen</vt:lpwstr>
  </property>
  <property fmtid="{D5CDD505-2E9C-101B-9397-08002B2CF9AE}" pid="11" name="ScaleCrop">
    <vt:bool>false</vt:bool>
  </property>
  <property fmtid="{D5CDD505-2E9C-101B-9397-08002B2CF9AE}" pid="12" name="ShareDoc">
    <vt:bool>false</vt:bool>
  </property>
  <property fmtid="{D5CDD505-2E9C-101B-9397-08002B2CF9AE}" pid="13" name="Slides">
    <vt:i4>9</vt:i4>
  </property>
</Properties>
</file>