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1"/>
  </p:notesMasterIdLst>
  <p:sldIdLst>
    <p:sldId id="256" r:id="rId2"/>
    <p:sldId id="267" r:id="rId3"/>
    <p:sldId id="270" r:id="rId4"/>
    <p:sldId id="297" r:id="rId5"/>
    <p:sldId id="298" r:id="rId6"/>
    <p:sldId id="299" r:id="rId7"/>
    <p:sldId id="259" r:id="rId8"/>
    <p:sldId id="271" r:id="rId9"/>
    <p:sldId id="294" r:id="rId10"/>
    <p:sldId id="300" r:id="rId11"/>
    <p:sldId id="283" r:id="rId12"/>
    <p:sldId id="279" r:id="rId13"/>
    <p:sldId id="295" r:id="rId14"/>
    <p:sldId id="296" r:id="rId15"/>
    <p:sldId id="284" r:id="rId16"/>
    <p:sldId id="282" r:id="rId17"/>
    <p:sldId id="305" r:id="rId18"/>
    <p:sldId id="306" r:id="rId19"/>
    <p:sldId id="307" r:id="rId20"/>
    <p:sldId id="285" r:id="rId21"/>
    <p:sldId id="289" r:id="rId22"/>
    <p:sldId id="292" r:id="rId23"/>
    <p:sldId id="315" r:id="rId24"/>
    <p:sldId id="308" r:id="rId25"/>
    <p:sldId id="314" r:id="rId26"/>
    <p:sldId id="304" r:id="rId27"/>
    <p:sldId id="291" r:id="rId28"/>
    <p:sldId id="301" r:id="rId29"/>
    <p:sldId id="290"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Надежда" initials="Н"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96" d="100"/>
          <a:sy n="96" d="100"/>
        </p:scale>
        <p:origin x="-414" y="-90"/>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9DEAC-C2BD-4298-9F80-594ABE8AA23D}" type="datetimeFigureOut">
              <a:rPr lang="ru-RU" smtClean="0"/>
              <a:pPr/>
              <a:t>26.10.2003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3CB7A7-592F-4356-942F-DC5D7A308DAF}" type="slidenum">
              <a:rPr lang="ru-RU" smtClean="0"/>
              <a:pPr/>
              <a:t>‹#›</a:t>
            </a:fld>
            <a:endParaRPr lang="ru-RU"/>
          </a:p>
        </p:txBody>
      </p:sp>
    </p:spTree>
    <p:extLst>
      <p:ext uri="{BB962C8B-B14F-4D97-AF65-F5344CB8AC3E}">
        <p14:creationId xmlns:p14="http://schemas.microsoft.com/office/powerpoint/2010/main" val="227162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87133-57A8-4398-BC2F-A0D082894513}" type="slidenum">
              <a:rPr lang="en-US" altLang="ru-RU"/>
              <a:pPr/>
              <a:t>5</a:t>
            </a:fld>
            <a:endParaRPr lang="en-US" altLang="ru-RU"/>
          </a:p>
        </p:txBody>
      </p:sp>
      <p:sp>
        <p:nvSpPr>
          <p:cNvPr id="10242" name="Rectangle 2"/>
          <p:cNvSpPr>
            <a:spLocks noGrp="1" noRot="1" noChangeAspect="1" noChangeArrowheads="1" noTextEdit="1"/>
          </p:cNvSpPr>
          <p:nvPr>
            <p:ph type="sldImg"/>
          </p:nvPr>
        </p:nvSpPr>
        <p:spPr>
          <a:xfrm>
            <a:off x="1144588" y="685800"/>
            <a:ext cx="4572000" cy="3429000"/>
          </a:xfrm>
          <a:ln/>
        </p:spPr>
      </p:sp>
      <p:sp>
        <p:nvSpPr>
          <p:cNvPr id="10243" name="Rectangle 3"/>
          <p:cNvSpPr>
            <a:spLocks noGrp="1" noChangeArrowheads="1"/>
          </p:cNvSpPr>
          <p:nvPr>
            <p:ph type="body" idx="1"/>
          </p:nvPr>
        </p:nvSpPr>
        <p:spPr/>
        <p:txBody>
          <a:bodyPr/>
          <a:lstStyle/>
          <a:p>
            <a:r>
              <a:rPr lang="en-US" altLang="ru-RU"/>
              <a:t>Content Layouts</a:t>
            </a:r>
          </a:p>
        </p:txBody>
      </p:sp>
    </p:spTree>
    <p:extLst>
      <p:ext uri="{BB962C8B-B14F-4D97-AF65-F5344CB8AC3E}">
        <p14:creationId xmlns:p14="http://schemas.microsoft.com/office/powerpoint/2010/main" val="1178020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C3CB7A7-592F-4356-942F-DC5D7A308DAF}" type="slidenum">
              <a:rPr lang="ru-RU" smtClean="0"/>
              <a:pPr/>
              <a:t>11</a:t>
            </a:fld>
            <a:endParaRPr lang="ru-RU"/>
          </a:p>
        </p:txBody>
      </p:sp>
    </p:spTree>
    <p:extLst>
      <p:ext uri="{BB962C8B-B14F-4D97-AF65-F5344CB8AC3E}">
        <p14:creationId xmlns:p14="http://schemas.microsoft.com/office/powerpoint/2010/main" val="3247973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C3CB7A7-592F-4356-942F-DC5D7A308DAF}" type="slidenum">
              <a:rPr lang="ru-RU" smtClean="0"/>
              <a:pPr/>
              <a:t>14</a:t>
            </a:fld>
            <a:endParaRPr lang="ru-RU"/>
          </a:p>
        </p:txBody>
      </p:sp>
    </p:spTree>
    <p:extLst>
      <p:ext uri="{BB962C8B-B14F-4D97-AF65-F5344CB8AC3E}">
        <p14:creationId xmlns:p14="http://schemas.microsoft.com/office/powerpoint/2010/main" val="265914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87133-57A8-4398-BC2F-A0D082894513}" type="slidenum">
              <a:rPr lang="en-US" altLang="ru-RU"/>
              <a:pPr/>
              <a:t>22</a:t>
            </a:fld>
            <a:endParaRPr lang="en-US" altLang="ru-RU"/>
          </a:p>
        </p:txBody>
      </p:sp>
      <p:sp>
        <p:nvSpPr>
          <p:cNvPr id="10242" name="Rectangle 2"/>
          <p:cNvSpPr>
            <a:spLocks noGrp="1" noRot="1" noChangeAspect="1" noChangeArrowheads="1" noTextEdit="1"/>
          </p:cNvSpPr>
          <p:nvPr>
            <p:ph type="sldImg"/>
          </p:nvPr>
        </p:nvSpPr>
        <p:spPr>
          <a:xfrm>
            <a:off x="1144588" y="685800"/>
            <a:ext cx="4572000" cy="3429000"/>
          </a:xfrm>
          <a:ln/>
        </p:spPr>
      </p:sp>
      <p:sp>
        <p:nvSpPr>
          <p:cNvPr id="10243" name="Rectangle 3"/>
          <p:cNvSpPr>
            <a:spLocks noGrp="1" noChangeArrowheads="1"/>
          </p:cNvSpPr>
          <p:nvPr>
            <p:ph type="body" idx="1"/>
          </p:nvPr>
        </p:nvSpPr>
        <p:spPr/>
        <p:txBody>
          <a:bodyPr/>
          <a:lstStyle/>
          <a:p>
            <a:r>
              <a:rPr lang="en-US" altLang="ru-RU" dirty="0"/>
              <a:t>Content Layouts</a:t>
            </a:r>
          </a:p>
        </p:txBody>
      </p:sp>
    </p:spTree>
    <p:extLst>
      <p:ext uri="{BB962C8B-B14F-4D97-AF65-F5344CB8AC3E}">
        <p14:creationId xmlns:p14="http://schemas.microsoft.com/office/powerpoint/2010/main" val="4122896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F7B14AF-D76D-490F-BD32-EC6522A2A565}" type="datetime1">
              <a:rPr lang="ru-RU" smtClean="0"/>
              <a:pPr/>
              <a:t>26.10.2003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2B1B84AB-6190-4DA5-96C5-22410CB6E1C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94992E-354A-4154-A791-82BD39A07D11}" type="datetime1">
              <a:rPr lang="ru-RU" smtClean="0"/>
              <a:pPr/>
              <a:t>26.10.2003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1B84AB-6190-4DA5-96C5-22410CB6E1C6}" type="slidenum">
              <a:rPr lang="ru-RU" smtClean="0"/>
              <a:pPr/>
              <a:t>‹#›</a:t>
            </a:fld>
            <a:endParaRPr lang="ru-RU"/>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0E33516-041F-4CC7-9A42-F28A3132E9A2}" type="datetime1">
              <a:rPr lang="ru-RU" smtClean="0"/>
              <a:pPr/>
              <a:t>26.10.2003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1B84AB-6190-4DA5-96C5-22410CB6E1C6}" type="slidenum">
              <a:rPr lang="ru-RU" smtClean="0"/>
              <a:pPr/>
              <a:t>‹#›</a:t>
            </a:fld>
            <a:endParaRPr lang="ru-RU"/>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15257582-26C2-4143-9C44-D0D78E356BFB}" type="datetime1">
              <a:rPr lang="ru-RU" smtClean="0"/>
              <a:pPr/>
              <a:t>26.10.2003</a:t>
            </a:fld>
            <a:endParaRPr lang="ru-RU"/>
          </a:p>
        </p:txBody>
      </p:sp>
      <p:sp>
        <p:nvSpPr>
          <p:cNvPr id="9" name="Номер слайда 8"/>
          <p:cNvSpPr>
            <a:spLocks noGrp="1"/>
          </p:cNvSpPr>
          <p:nvPr>
            <p:ph type="sldNum" sz="quarter" idx="15"/>
          </p:nvPr>
        </p:nvSpPr>
        <p:spPr/>
        <p:txBody>
          <a:bodyPr rtlCol="0"/>
          <a:lstStyle/>
          <a:p>
            <a:fld id="{2B1B84AB-6190-4DA5-96C5-22410CB6E1C6}"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27F4A19-3A96-49AC-AC11-BADCAF7BB3D6}" type="datetime1">
              <a:rPr lang="ru-RU" smtClean="0"/>
              <a:pPr/>
              <a:t>26.10.2003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2B1B84AB-6190-4DA5-96C5-22410CB6E1C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2AD3214-E09C-4A53-BE2A-6859CC393A72}" type="datetime1">
              <a:rPr lang="ru-RU" smtClean="0"/>
              <a:pPr/>
              <a:t>26.10.2003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1B84AB-6190-4DA5-96C5-22410CB6E1C6}"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91E90EC-D216-401A-8D32-FBB2327012F8}" type="datetime1">
              <a:rPr lang="ru-RU" smtClean="0"/>
              <a:pPr/>
              <a:t>26.10.2003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B1B84AB-6190-4DA5-96C5-22410CB6E1C6}"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26A6881-CC77-414E-9AF1-3871A5C23151}" type="datetime1">
              <a:rPr lang="ru-RU" smtClean="0"/>
              <a:pPr/>
              <a:t>26.10.2003</a:t>
            </a:fld>
            <a:endParaRPr lang="ru-RU"/>
          </a:p>
        </p:txBody>
      </p:sp>
      <p:sp>
        <p:nvSpPr>
          <p:cNvPr id="7" name="Номер слайда 6"/>
          <p:cNvSpPr>
            <a:spLocks noGrp="1"/>
          </p:cNvSpPr>
          <p:nvPr>
            <p:ph type="sldNum" sz="quarter" idx="11"/>
          </p:nvPr>
        </p:nvSpPr>
        <p:spPr/>
        <p:txBody>
          <a:bodyPr rtlCol="0"/>
          <a:lstStyle/>
          <a:p>
            <a:fld id="{2B1B84AB-6190-4DA5-96C5-22410CB6E1C6}"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54E0BA3-5A7C-4C2C-9DD1-1D3A620B9E02}" type="datetime1">
              <a:rPr lang="ru-RU" smtClean="0"/>
              <a:pPr/>
              <a:t>26.10.2003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B1B84AB-6190-4DA5-96C5-22410CB6E1C6}" type="slidenum">
              <a:rPr lang="ru-RU" smtClean="0"/>
              <a:pPr/>
              <a:t>‹#›</a:t>
            </a:fld>
            <a:endParaRPr lang="ru-RU"/>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1078C29-7510-4F7A-9498-778AE7AB0930}" type="datetime1">
              <a:rPr lang="ru-RU" smtClean="0"/>
              <a:pPr/>
              <a:t>26.10.2003</a:t>
            </a:fld>
            <a:endParaRPr lang="ru-RU"/>
          </a:p>
        </p:txBody>
      </p:sp>
      <p:sp>
        <p:nvSpPr>
          <p:cNvPr id="22" name="Номер слайда 21"/>
          <p:cNvSpPr>
            <a:spLocks noGrp="1"/>
          </p:cNvSpPr>
          <p:nvPr>
            <p:ph type="sldNum" sz="quarter" idx="15"/>
          </p:nvPr>
        </p:nvSpPr>
        <p:spPr/>
        <p:txBody>
          <a:bodyPr rtlCol="0"/>
          <a:lstStyle/>
          <a:p>
            <a:fld id="{2B1B84AB-6190-4DA5-96C5-22410CB6E1C6}"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F01A2C28-FFD9-4B7D-8C1F-29340F0CD92D}" type="datetime1">
              <a:rPr lang="ru-RU" smtClean="0"/>
              <a:pPr/>
              <a:t>26.10.2003</a:t>
            </a:fld>
            <a:endParaRPr lang="ru-RU"/>
          </a:p>
        </p:txBody>
      </p:sp>
      <p:sp>
        <p:nvSpPr>
          <p:cNvPr id="18" name="Номер слайда 17"/>
          <p:cNvSpPr>
            <a:spLocks noGrp="1"/>
          </p:cNvSpPr>
          <p:nvPr>
            <p:ph type="sldNum" sz="quarter" idx="11"/>
          </p:nvPr>
        </p:nvSpPr>
        <p:spPr/>
        <p:txBody>
          <a:bodyPr rtlCol="0"/>
          <a:lstStyle/>
          <a:p>
            <a:fld id="{2B1B84AB-6190-4DA5-96C5-22410CB6E1C6}"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2ECFD22-71D0-4CBA-9E12-F8533BE08871}" type="datetime1">
              <a:rPr lang="ru-RU" smtClean="0"/>
              <a:pPr/>
              <a:t>26.10.2003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1B84AB-6190-4DA5-96C5-22410CB6E1C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ipe dir="r"/>
  </p:transition>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dou24.ru/mkdou45/images/19-20/doc/oop_2019_mbdou_45.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142852"/>
            <a:ext cx="6215106" cy="4786346"/>
          </a:xfrm>
        </p:spPr>
        <p:txBody>
          <a:bodyPr>
            <a:normAutofit/>
          </a:bodyPr>
          <a:lstStyle/>
          <a:p>
            <a:pPr algn="ctr" eaLnBrk="0" hangingPunct="0"/>
            <a:r>
              <a:rPr lang="ru-RU" sz="2000" b="1" dirty="0" smtClean="0">
                <a:solidFill>
                  <a:schemeClr val="accent1">
                    <a:lumMod val="50000"/>
                  </a:schemeClr>
                </a:solidFill>
                <a:latin typeface="Times New Roman" pitchFamily="18" charset="0"/>
                <a:cs typeface="Times New Roman" pitchFamily="18" charset="0"/>
              </a:rPr>
              <a:t> </a:t>
            </a:r>
            <a:r>
              <a:rPr lang="ru-RU" sz="2000" b="1" dirty="0" smtClean="0">
                <a:solidFill>
                  <a:srgbClr val="2C0FDB"/>
                </a:solidFill>
                <a:latin typeface="Georgia" pitchFamily="18" charset="0"/>
              </a:rPr>
              <a:t/>
            </a:r>
            <a:br>
              <a:rPr lang="ru-RU" sz="2000" b="1" dirty="0" smtClean="0">
                <a:solidFill>
                  <a:srgbClr val="2C0FDB"/>
                </a:solidFill>
                <a:latin typeface="Georgia" pitchFamily="18" charset="0"/>
              </a:rPr>
            </a:br>
            <a:r>
              <a:rPr lang="ru-RU" sz="2000" b="1" dirty="0" smtClean="0">
                <a:solidFill>
                  <a:srgbClr val="2C0FDB"/>
                </a:solidFill>
                <a:latin typeface="Georgia" pitchFamily="18" charset="0"/>
              </a:rPr>
              <a:t/>
            </a:r>
            <a:br>
              <a:rPr lang="ru-RU" sz="2000" b="1" dirty="0" smtClean="0">
                <a:solidFill>
                  <a:srgbClr val="2C0FDB"/>
                </a:solidFill>
                <a:latin typeface="Georgia" pitchFamily="18" charset="0"/>
              </a:rPr>
            </a:br>
            <a:r>
              <a:rPr lang="ru-RU" sz="2000" b="1" dirty="0" smtClean="0">
                <a:solidFill>
                  <a:schemeClr val="accent4">
                    <a:lumMod val="75000"/>
                  </a:schemeClr>
                </a:solidFill>
                <a:latin typeface="Times New Roman" pitchFamily="18" charset="0"/>
                <a:cs typeface="Times New Roman" pitchFamily="18" charset="0"/>
              </a:rPr>
              <a:t>Презентация </a:t>
            </a:r>
            <a:r>
              <a:rPr lang="ru-RU" sz="2000" dirty="0" smtClean="0">
                <a:solidFill>
                  <a:schemeClr val="accent4">
                    <a:lumMod val="75000"/>
                  </a:schemeClr>
                </a:solidFill>
                <a:latin typeface="Times New Roman" pitchFamily="18" charset="0"/>
                <a:cs typeface="Times New Roman" pitchFamily="18" charset="0"/>
              </a:rPr>
              <a:t>адаптированной</a:t>
            </a:r>
            <a:r>
              <a:rPr lang="ru-RU" sz="2000" b="1" dirty="0" smtClean="0">
                <a:solidFill>
                  <a:schemeClr val="accent4">
                    <a:lumMod val="75000"/>
                  </a:schemeClr>
                </a:solidFill>
                <a:latin typeface="Times New Roman" pitchFamily="18" charset="0"/>
                <a:cs typeface="Times New Roman" pitchFamily="18" charset="0"/>
              </a:rPr>
              <a:t> основной образовательной программы дошкольного образования </a:t>
            </a:r>
            <a:br>
              <a:rPr lang="ru-RU" sz="2000" b="1" dirty="0" smtClean="0">
                <a:solidFill>
                  <a:schemeClr val="accent4">
                    <a:lumMod val="75000"/>
                  </a:schemeClr>
                </a:solidFill>
                <a:latin typeface="Times New Roman" pitchFamily="18" charset="0"/>
                <a:cs typeface="Times New Roman" pitchFamily="18" charset="0"/>
              </a:rPr>
            </a:br>
            <a:r>
              <a:rPr lang="ru-RU" sz="2000" b="1" dirty="0" smtClean="0">
                <a:solidFill>
                  <a:schemeClr val="accent4">
                    <a:lumMod val="75000"/>
                  </a:schemeClr>
                </a:solidFill>
                <a:latin typeface="Times New Roman" pitchFamily="18" charset="0"/>
                <a:cs typeface="Times New Roman" pitchFamily="18" charset="0"/>
              </a:rPr>
              <a:t>для детей с тяжелыми нарушениями речи</a:t>
            </a:r>
            <a:br>
              <a:rPr lang="ru-RU" sz="2000" b="1" dirty="0" smtClean="0">
                <a:solidFill>
                  <a:schemeClr val="accent4">
                    <a:lumMod val="75000"/>
                  </a:schemeClr>
                </a:solidFill>
                <a:latin typeface="Times New Roman" pitchFamily="18" charset="0"/>
                <a:cs typeface="Times New Roman" pitchFamily="18" charset="0"/>
              </a:rPr>
            </a:br>
            <a:r>
              <a:rPr lang="ru-RU" b="1" dirty="0" smtClean="0">
                <a:solidFill>
                  <a:schemeClr val="accent4">
                    <a:lumMod val="75000"/>
                  </a:schemeClr>
                </a:solidFill>
                <a:latin typeface="Georgia" pitchFamily="18" charset="0"/>
              </a:rPr>
              <a:t/>
            </a:r>
            <a:br>
              <a:rPr lang="ru-RU" b="1" dirty="0" smtClean="0">
                <a:solidFill>
                  <a:schemeClr val="accent4">
                    <a:lumMod val="75000"/>
                  </a:schemeClr>
                </a:solidFill>
                <a:latin typeface="Georgia" pitchFamily="18" charset="0"/>
              </a:rPr>
            </a:br>
            <a:r>
              <a:rPr lang="ru-RU" sz="1800" b="1" dirty="0" smtClean="0">
                <a:solidFill>
                  <a:schemeClr val="tx1"/>
                </a:solidFill>
                <a:latin typeface="Times New Roman" pitchFamily="18" charset="0"/>
                <a:cs typeface="Times New Roman" pitchFamily="18" charset="0"/>
              </a:rPr>
              <a:t/>
            </a:r>
            <a:br>
              <a:rPr lang="ru-RU" sz="1800" b="1" dirty="0" smtClean="0">
                <a:solidFill>
                  <a:schemeClr val="tx1"/>
                </a:solidFill>
                <a:latin typeface="Times New Roman" pitchFamily="18" charset="0"/>
                <a:cs typeface="Times New Roman" pitchFamily="18" charset="0"/>
              </a:rPr>
            </a:br>
            <a:r>
              <a:rPr lang="ru-RU" sz="1800" b="1" dirty="0" smtClean="0">
                <a:solidFill>
                  <a:srgbClr val="FFC000"/>
                </a:solidFill>
                <a:latin typeface="Times New Roman" pitchFamily="18" charset="0"/>
                <a:cs typeface="Times New Roman" pitchFamily="18" charset="0"/>
              </a:rPr>
              <a:t> </a:t>
            </a:r>
            <a:r>
              <a:rPr lang="ru-RU" sz="1600" b="1" dirty="0" smtClean="0">
                <a:solidFill>
                  <a:srgbClr val="FFC000"/>
                </a:solidFill>
                <a:latin typeface="Times New Roman" pitchFamily="18" charset="0"/>
                <a:cs typeface="Times New Roman" pitchFamily="18" charset="0"/>
              </a:rPr>
              <a:t>2020 -2021 учебный год</a:t>
            </a:r>
            <a:r>
              <a:rPr lang="ru-RU" sz="1800" b="1" dirty="0" smtClean="0">
                <a:solidFill>
                  <a:srgbClr val="FFC000"/>
                </a:solidFill>
                <a:latin typeface="Times New Roman" pitchFamily="18" charset="0"/>
                <a:cs typeface="Times New Roman" pitchFamily="18" charset="0"/>
              </a:rPr>
              <a:t/>
            </a:r>
            <a:br>
              <a:rPr lang="ru-RU" sz="1800" b="1" dirty="0" smtClean="0">
                <a:solidFill>
                  <a:srgbClr val="FFC000"/>
                </a:solidFill>
                <a:latin typeface="Times New Roman" pitchFamily="18" charset="0"/>
                <a:cs typeface="Times New Roman" pitchFamily="18" charset="0"/>
              </a:rPr>
            </a:br>
            <a:endParaRPr lang="ru-RU" sz="1800" b="1" dirty="0">
              <a:solidFill>
                <a:srgbClr val="FFC000"/>
              </a:solidFill>
              <a:latin typeface="Times New Roman" pitchFamily="18" charset="0"/>
              <a:cs typeface="Times New Roman" pitchFamily="18" charset="0"/>
            </a:endParaRPr>
          </a:p>
        </p:txBody>
      </p:sp>
      <p:sp>
        <p:nvSpPr>
          <p:cNvPr id="4" name="Rectangle 6"/>
          <p:cNvSpPr>
            <a:spLocks noChangeArrowheads="1"/>
          </p:cNvSpPr>
          <p:nvPr/>
        </p:nvSpPr>
        <p:spPr bwMode="auto">
          <a:xfrm>
            <a:off x="2587127" y="440093"/>
            <a:ext cx="4069704" cy="677108"/>
          </a:xfrm>
          <a:prstGeom prst="rect">
            <a:avLst/>
          </a:prstGeom>
          <a:noFill/>
          <a:ln w="9525">
            <a:noFill/>
            <a:miter lim="800000"/>
            <a:headEnd/>
            <a:tailEnd/>
          </a:ln>
        </p:spPr>
        <p:txBody>
          <a:bodyPr wrap="none" anchor="ctr">
            <a:spAutoFit/>
          </a:bodyPr>
          <a:lstStyle/>
          <a:p>
            <a:pPr algn="ctr" eaLnBrk="0" hangingPunct="0">
              <a:tabLst>
                <a:tab pos="3819525" algn="l"/>
              </a:tabLst>
            </a:pPr>
            <a:r>
              <a:rPr lang="ru-RU" sz="2000" b="1" dirty="0" smtClean="0">
                <a:solidFill>
                  <a:schemeClr val="accent1">
                    <a:lumMod val="50000"/>
                  </a:schemeClr>
                </a:solidFill>
                <a:latin typeface="Times New Roman" pitchFamily="18" charset="0"/>
                <a:cs typeface="Times New Roman" pitchFamily="18" charset="0"/>
              </a:rPr>
              <a:t> </a:t>
            </a:r>
            <a:endParaRPr lang="ru-RU" sz="1200" dirty="0">
              <a:solidFill>
                <a:schemeClr val="accent1">
                  <a:lumMod val="50000"/>
                </a:schemeClr>
              </a:solidFill>
              <a:latin typeface="Times New Roman" pitchFamily="18" charset="0"/>
              <a:cs typeface="Times New Roman" pitchFamily="18" charset="0"/>
            </a:endParaRPr>
          </a:p>
          <a:p>
            <a:pPr eaLnBrk="0" hangingPunct="0">
              <a:tabLst>
                <a:tab pos="3819525" algn="l"/>
              </a:tabLst>
            </a:pPr>
            <a:endParaRPr lang="ru-RU" dirty="0">
              <a:solidFill>
                <a:schemeClr val="accent1">
                  <a:lumMod val="50000"/>
                </a:schemeClr>
              </a:solidFill>
            </a:endParaRPr>
          </a:p>
        </p:txBody>
      </p:sp>
      <p:sp>
        <p:nvSpPr>
          <p:cNvPr id="7" name="Прямоугольник 6"/>
          <p:cNvSpPr/>
          <p:nvPr/>
        </p:nvSpPr>
        <p:spPr>
          <a:xfrm>
            <a:off x="2428860" y="500042"/>
            <a:ext cx="6072230" cy="646331"/>
          </a:xfrm>
          <a:prstGeom prst="rect">
            <a:avLst/>
          </a:prstGeom>
        </p:spPr>
        <p:txBody>
          <a:bodyPr wrap="square">
            <a:spAutoFit/>
          </a:bodyPr>
          <a:lstStyle/>
          <a:p>
            <a:pPr lvl="0" algn="ctr" fontAlgn="base">
              <a:spcBef>
                <a:spcPct val="0"/>
              </a:spcBef>
              <a:spcAft>
                <a:spcPct val="0"/>
              </a:spcAft>
              <a:tabLst>
                <a:tab pos="88900" algn="l"/>
                <a:tab pos="177800" algn="l"/>
                <a:tab pos="355600" algn="l"/>
                <a:tab pos="1711325" algn="l"/>
                <a:tab pos="2070100" algn="l"/>
              </a:tabLst>
            </a:pPr>
            <a:r>
              <a:rPr lang="ru-RU" dirty="0" smtClean="0">
                <a:latin typeface="Times New Roman" pitchFamily="18" charset="0"/>
                <a:ea typeface="Times New Roman" pitchFamily="18" charset="0"/>
                <a:cs typeface="Times New Roman" pitchFamily="18" charset="0"/>
              </a:rPr>
              <a:t>Муниципальное бюджетное д</a:t>
            </a:r>
            <a:r>
              <a:rPr lang="ru-RU" dirty="0" smtClean="0">
                <a:latin typeface="Times New Roman" pitchFamily="18" charset="0"/>
                <a:ea typeface="Arial" pitchFamily="34" charset="0"/>
                <a:cs typeface="Times New Roman" pitchFamily="18" charset="0"/>
              </a:rPr>
              <a:t>ошкольное образовательное    учреждение «Детский сад №45 «Малыш»</a:t>
            </a:r>
            <a:endParaRPr lang="ru-RU" sz="2400" dirty="0" smtClean="0">
              <a:latin typeface="Times New Roman" pitchFamily="18" charset="0"/>
              <a:cs typeface="Times New Roman" pitchFamily="18" charset="0"/>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7281890" cy="582594"/>
          </a:xfrm>
        </p:spPr>
        <p:txBody>
          <a:bodyPr>
            <a:normAutofit/>
          </a:bodyPr>
          <a:lstStyle/>
          <a:p>
            <a:r>
              <a:rPr lang="ru-RU" sz="2000" b="1" dirty="0" smtClean="0">
                <a:solidFill>
                  <a:schemeClr val="tx1"/>
                </a:solidFill>
                <a:latin typeface="Times New Roman" pitchFamily="18" charset="0"/>
                <a:cs typeface="Times New Roman" pitchFamily="18" charset="0"/>
              </a:rPr>
              <a:t>характеристика особенностей развития детей с ТНР</a:t>
            </a:r>
            <a:endParaRPr lang="ru-RU" sz="2000"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28596" y="928670"/>
            <a:ext cx="7496204" cy="5545282"/>
          </a:xfrm>
        </p:spPr>
        <p:txBody>
          <a:bodyPr>
            <a:normAutofit fontScale="47500" lnSpcReduction="20000"/>
          </a:bodyPr>
          <a:lstStyle/>
          <a:p>
            <a:r>
              <a:rPr lang="ru-RU" sz="2500" b="1" dirty="0" smtClean="0">
                <a:latin typeface="Times New Roman" pitchFamily="18" charset="0"/>
                <a:cs typeface="Times New Roman" pitchFamily="18" charset="0"/>
              </a:rPr>
              <a:t>Первый уровень</a:t>
            </a:r>
            <a:r>
              <a:rPr lang="ru-RU" sz="2500" dirty="0" smtClean="0">
                <a:latin typeface="Times New Roman" pitchFamily="18" charset="0"/>
                <a:cs typeface="Times New Roman" pitchFamily="18" charset="0"/>
              </a:rPr>
              <a:t> речевого развития</a:t>
            </a:r>
          </a:p>
          <a:p>
            <a:r>
              <a:rPr lang="ru-RU" sz="2500" dirty="0" smtClean="0">
                <a:latin typeface="Times New Roman" pitchFamily="18" charset="0"/>
                <a:cs typeface="Times New Roman" pitchFamily="18" charset="0"/>
              </a:rPr>
              <a:t>Речевые средства ребенка ограничены, активный словарь практически не сформирован и состоит из звукоподражаний, </a:t>
            </a:r>
            <a:r>
              <a:rPr lang="ru-RU" sz="2500" dirty="0" err="1" smtClean="0">
                <a:latin typeface="Times New Roman" pitchFamily="18" charset="0"/>
                <a:cs typeface="Times New Roman" pitchFamily="18" charset="0"/>
              </a:rPr>
              <a:t>лепетных</a:t>
            </a:r>
            <a:r>
              <a:rPr lang="ru-RU" sz="2500" dirty="0" smtClean="0">
                <a:latin typeface="Times New Roman" pitchFamily="18" charset="0"/>
                <a:cs typeface="Times New Roman" pitchFamily="18" charset="0"/>
              </a:rPr>
              <a:t> слов.  В активной речи преобладают корневые слова, лишенные флексий. Пассивный словарь шире активного, но то же крайне ограничен. Отсутствует понимание категорий числа существительных и глаголов, времени, рода, падежа. Произношение звуков носит диффузный характер, фонематическое развитие находится в зачаточном состоянии. Ограничена способность восприятия и воспроизведения слоговой структуры слова.</a:t>
            </a:r>
          </a:p>
          <a:p>
            <a:r>
              <a:rPr lang="ru-RU" sz="2500" b="1" dirty="0" smtClean="0">
                <a:latin typeface="Times New Roman" pitchFamily="18" charset="0"/>
                <a:cs typeface="Times New Roman" pitchFamily="18" charset="0"/>
              </a:rPr>
              <a:t>Второй уровень </a:t>
            </a:r>
            <a:r>
              <a:rPr lang="ru-RU" sz="2500" dirty="0" smtClean="0">
                <a:latin typeface="Times New Roman" pitchFamily="18" charset="0"/>
                <a:cs typeface="Times New Roman" pitchFamily="18" charset="0"/>
              </a:rPr>
              <a:t>речевого развития </a:t>
            </a:r>
          </a:p>
          <a:p>
            <a:r>
              <a:rPr lang="ru-RU" sz="2500" dirty="0" smtClean="0">
                <a:latin typeface="Times New Roman" pitchFamily="18" charset="0"/>
                <a:cs typeface="Times New Roman" pitchFamily="18" charset="0"/>
              </a:rPr>
              <a:t>Речевые средства ребенка ограничены. Речевая активность возрастает. Активный словарный запас расширяется за счет обиходной предметной и глагольной лексики. Возможно использование местоимений, союзов и иногда простых предлогов. В самостоятельных высказываниях ребенка уже есть простые нераспространенные предложения. При этом отмечаются грубые ошибки в употреблении грамматических конструкций, отсутствует согласование прилагательных с существительными, отмечается смешение падежных форм и т.д. Понимание обращенной речи значительно развивается, хотя пассивный словарный запас ограничен, не сформирован предметный и глагольный словарь, связанный с трудовыми действиями взрослых, растительным и животным миром. Отмечается незнание не только оттенков цветов, но и основных цветов. Типичны грубые нарушения слоговой структуры и   слов. У детей выявляется недостаточность фонетической  речи (большое количество несформированных звуков)</a:t>
            </a:r>
          </a:p>
          <a:p>
            <a:r>
              <a:rPr lang="ru-RU" sz="2500" b="1" dirty="0" smtClean="0">
                <a:latin typeface="Times New Roman" pitchFamily="18" charset="0"/>
                <a:cs typeface="Times New Roman" pitchFamily="18" charset="0"/>
              </a:rPr>
              <a:t>Третий уровень </a:t>
            </a:r>
            <a:r>
              <a:rPr lang="ru-RU" sz="2500" dirty="0" smtClean="0">
                <a:latin typeface="Times New Roman" pitchFamily="18" charset="0"/>
                <a:cs typeface="Times New Roman" pitchFamily="18" charset="0"/>
              </a:rPr>
              <a:t>речевого развития </a:t>
            </a:r>
          </a:p>
          <a:p>
            <a:r>
              <a:rPr lang="ru-RU" sz="2500" dirty="0" smtClean="0">
                <a:latin typeface="Times New Roman" pitchFamily="18" charset="0"/>
                <a:cs typeface="Times New Roman" pitchFamily="18" charset="0"/>
              </a:rPr>
              <a:t>характеризуется наличием развернутой фразовой речи с элементами лексико-грамматического и фонетико-фонематического недоразвития. Отмечаются попытки употребления даже предложений сложных конструкций. Лексика ребенка включает все части речи. При этом может наблюдаться неточное употребление лексических значений слов. Появляются первые навыки словообразования. Ребенок образует существительные и прилагательные с уменьшительными суффиксами, глаголы движения с приставками. Отмечаются трудности при образовании прилагательных от существительных. По-прежнему отмечаются множественные </a:t>
            </a:r>
            <a:r>
              <a:rPr lang="ru-RU" sz="2500" dirty="0" err="1" smtClean="0">
                <a:latin typeface="Times New Roman" pitchFamily="18" charset="0"/>
                <a:cs typeface="Times New Roman" pitchFamily="18" charset="0"/>
              </a:rPr>
              <a:t>аграмматизмы</a:t>
            </a:r>
            <a:r>
              <a:rPr lang="ru-RU" sz="2500" dirty="0" smtClean="0">
                <a:latin typeface="Times New Roman" pitchFamily="18" charset="0"/>
                <a:cs typeface="Times New Roman" pitchFamily="18" charset="0"/>
              </a:rPr>
              <a:t>. Ребенок может неправильно употреблять предлоги, допускает ошибки в согласовании прилагательных и числительных . Характерно недифференцированное произношение звуков, причем замены могут быть нестойкими. Недостатки произношения могут выражаться в искажении, замене или смешении звуков. Более устойчивым становится произношение слов сложной слоговой структуры. Ребенок может повторять трех- и четырехсложные слова вслед за взрослым, но искажает их в речевом потоке. Понимание   к норме, хотя отмечается недостаточное понимание значений слов, выраженных приставками и суффиксами.</a:t>
            </a:r>
          </a:p>
          <a:p>
            <a:endParaRPr lang="ru-RU" sz="2900" dirty="0"/>
          </a:p>
        </p:txBody>
      </p:sp>
      <p:sp>
        <p:nvSpPr>
          <p:cNvPr id="4" name="Номер слайда 3"/>
          <p:cNvSpPr>
            <a:spLocks noGrp="1"/>
          </p:cNvSpPr>
          <p:nvPr>
            <p:ph type="sldNum" sz="quarter" idx="15"/>
          </p:nvPr>
        </p:nvSpPr>
        <p:spPr/>
        <p:txBody>
          <a:bodyPr/>
          <a:lstStyle/>
          <a:p>
            <a:fld id="{2B1B84AB-6190-4DA5-96C5-22410CB6E1C6}" type="slidenum">
              <a:rPr lang="ru-RU" smtClean="0"/>
              <a:pPr/>
              <a:t>10</a:t>
            </a:fld>
            <a:endParaRPr lang="ru-RU"/>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000924" cy="714380"/>
          </a:xfrm>
        </p:spPr>
        <p:txBody>
          <a:bodyPr>
            <a:normAutofit/>
          </a:bodyPr>
          <a:lstStyle/>
          <a:p>
            <a:r>
              <a:rPr lang="ru-RU" sz="1800" b="1" dirty="0" smtClean="0">
                <a:solidFill>
                  <a:schemeClr val="tx1"/>
                </a:solidFill>
                <a:latin typeface="Times New Roman" pitchFamily="18" charset="0"/>
                <a:cs typeface="Times New Roman" pitchFamily="18" charset="0"/>
              </a:rPr>
              <a:t>Целевые ориентиры на этапе завершения освоения программы:</a:t>
            </a:r>
            <a:endParaRPr lang="ru-RU" sz="1800"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14282" y="928646"/>
            <a:ext cx="8358246" cy="5929354"/>
          </a:xfrm>
        </p:spPr>
        <p:txBody>
          <a:bodyPr>
            <a:noAutofit/>
          </a:bodyPr>
          <a:lstStyle/>
          <a:p>
            <a:r>
              <a:rPr lang="ru-RU" sz="1400" b="1" i="1" dirty="0" smtClean="0">
                <a:latin typeface="Times New Roman" pitchFamily="18" charset="0"/>
                <a:cs typeface="Times New Roman" pitchFamily="18" charset="0"/>
              </a:rPr>
              <a:t>Средний дошкольный возраст</a:t>
            </a:r>
            <a:endParaRPr lang="ru-RU" sz="1400" b="1"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проявляет мотивацию к занятиям, попытки планировать (с помощью взрослого) деятельность для достижения какой-либо (конкретной) цели;</a:t>
            </a:r>
          </a:p>
          <a:p>
            <a:r>
              <a:rPr lang="ru-RU" sz="1400" dirty="0" smtClean="0">
                <a:latin typeface="Times New Roman" pitchFamily="18" charset="0"/>
                <a:cs typeface="Times New Roman" pitchFamily="18" charset="0"/>
              </a:rPr>
              <a:t>– понимает и употребляет слова, обозначающие названия предметов, действий, признаков, состояний, свойств, качеств;</a:t>
            </a:r>
          </a:p>
          <a:p>
            <a:r>
              <a:rPr lang="ru-RU" sz="1400" dirty="0" smtClean="0">
                <a:latin typeface="Times New Roman" pitchFamily="18" charset="0"/>
                <a:cs typeface="Times New Roman" pitchFamily="18" charset="0"/>
              </a:rPr>
              <a:t>– использует слова в соответствии с коммуникативной ситуацией;</a:t>
            </a:r>
          </a:p>
          <a:p>
            <a:r>
              <a:rPr lang="ru-RU" sz="1400" dirty="0" smtClean="0">
                <a:latin typeface="Times New Roman" pitchFamily="18" charset="0"/>
                <a:cs typeface="Times New Roman" pitchFamily="18" charset="0"/>
              </a:rPr>
              <a:t>– различает разные формы слов (словообразовательные модели и грамматические формы);</a:t>
            </a:r>
          </a:p>
          <a:p>
            <a:r>
              <a:rPr lang="ru-RU" sz="1400" dirty="0" smtClean="0">
                <a:latin typeface="Times New Roman" pitchFamily="18" charset="0"/>
                <a:cs typeface="Times New Roman" pitchFamily="18" charset="0"/>
              </a:rPr>
              <a:t>– использует в речи сложносочиненные предложения с сочинительными союзами;</a:t>
            </a:r>
          </a:p>
          <a:p>
            <a:r>
              <a:rPr lang="ru-RU" sz="1400" dirty="0" smtClean="0">
                <a:latin typeface="Times New Roman" pitchFamily="18" charset="0"/>
                <a:cs typeface="Times New Roman" pitchFamily="18" charset="0"/>
              </a:rPr>
              <a:t>– пересказывает (с помощью взрослого) небольшую сказку, рассказ, с помощью взрослого рассказывает по картинке;</a:t>
            </a:r>
          </a:p>
          <a:p>
            <a:r>
              <a:rPr lang="ru-RU" sz="1400" dirty="0" smtClean="0">
                <a:latin typeface="Times New Roman" pitchFamily="18" charset="0"/>
                <a:cs typeface="Times New Roman" pitchFamily="18" charset="0"/>
              </a:rPr>
              <a:t>– составляет описательный рассказ по вопросам (с помощью взрослого), ориентируясь на игрушки, картинки, из личного опыта; </a:t>
            </a:r>
          </a:p>
          <a:p>
            <a:r>
              <a:rPr lang="ru-RU" sz="1400" dirty="0" smtClean="0">
                <a:latin typeface="Times New Roman" pitchFamily="18" charset="0"/>
                <a:cs typeface="Times New Roman" pitchFamily="18" charset="0"/>
              </a:rPr>
              <a:t>– владеет простыми формами фонематического анализа;</a:t>
            </a:r>
          </a:p>
          <a:p>
            <a:r>
              <a:rPr lang="ru-RU" sz="1400" dirty="0" smtClean="0">
                <a:latin typeface="Times New Roman" pitchFamily="18" charset="0"/>
                <a:cs typeface="Times New Roman" pitchFamily="18" charset="0"/>
              </a:rPr>
              <a:t>– использует различные виды интонационных конструкций;</a:t>
            </a:r>
          </a:p>
          <a:p>
            <a:r>
              <a:rPr lang="ru-RU" sz="1400" dirty="0" smtClean="0">
                <a:latin typeface="Times New Roman" pitchFamily="18" charset="0"/>
                <a:cs typeface="Times New Roman" pitchFamily="18" charset="0"/>
              </a:rPr>
              <a:t>– выполняет взаимосвязанные ролевые действия, изображающие социальные функции людей, понимает и называет свою роль;</a:t>
            </a:r>
          </a:p>
          <a:p>
            <a:r>
              <a:rPr lang="ru-RU" sz="1400" dirty="0" smtClean="0">
                <a:latin typeface="Times New Roman" pitchFamily="18" charset="0"/>
                <a:cs typeface="Times New Roman" pitchFamily="18" charset="0"/>
              </a:rPr>
              <a:t>– использует в ходе игры различные натуральные предметы, их модели, предметы-заместители;</a:t>
            </a:r>
          </a:p>
          <a:p>
            <a:r>
              <a:rPr lang="ru-RU" sz="1400" dirty="0" smtClean="0">
                <a:latin typeface="Times New Roman" pitchFamily="18" charset="0"/>
                <a:cs typeface="Times New Roman" pitchFamily="18" charset="0"/>
              </a:rPr>
              <a:t>– передает в сюжетно-ролевых и театрализованных играх различные виды социальных отношений;</a:t>
            </a:r>
          </a:p>
          <a:p>
            <a:r>
              <a:rPr lang="ru-RU" sz="1400" dirty="0" smtClean="0">
                <a:latin typeface="Times New Roman" pitchFamily="18" charset="0"/>
                <a:cs typeface="Times New Roman" pitchFamily="18" charset="0"/>
              </a:rPr>
              <a:t>– стремится к самостоятельности, проявляет относительную независимость от взрослого;</a:t>
            </a: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11</a:t>
            </a:fld>
            <a:endParaRPr lang="ru-RU"/>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1"/>
          </p:nvPr>
        </p:nvSpPr>
        <p:spPr>
          <a:xfrm>
            <a:off x="179512" y="332656"/>
            <a:ext cx="8136904" cy="6525344"/>
          </a:xfrm>
        </p:spPr>
        <p:txBody>
          <a:bodyPr>
            <a:noAutofit/>
          </a:bodyPr>
          <a:lstStyle/>
          <a:p>
            <a:r>
              <a:rPr lang="ru-RU" sz="1400" dirty="0" smtClean="0">
                <a:latin typeface="Times New Roman" pitchFamily="18" charset="0"/>
                <a:cs typeface="Times New Roman" pitchFamily="18" charset="0"/>
              </a:rPr>
              <a:t>– проявляет доброжелательное отношение к детям, взрослым, оказывает помощь в процессе деятельности, благодарит за помощь;</a:t>
            </a:r>
          </a:p>
          <a:p>
            <a:r>
              <a:rPr lang="ru-RU" sz="1400" dirty="0" smtClean="0">
                <a:latin typeface="Times New Roman" pitchFamily="18" charset="0"/>
                <a:cs typeface="Times New Roman" pitchFamily="18" charset="0"/>
              </a:rPr>
              <a:t>– занимается различными видами детской деятельности, не отвлекаясь, в течение некоторого времени (не менее 15 мин.);</a:t>
            </a:r>
          </a:p>
          <a:p>
            <a:r>
              <a:rPr lang="ru-RU" sz="1400" dirty="0" smtClean="0">
                <a:latin typeface="Times New Roman" pitchFamily="18" charset="0"/>
                <a:cs typeface="Times New Roman" pitchFamily="18" charset="0"/>
              </a:rPr>
              <a:t>– устанавливает причинно-следственные связи между условиями жизни, внешними и функциональными свойствами в животном и растительном мире на основе наблюдений и практического экспериментирования;</a:t>
            </a:r>
          </a:p>
          <a:p>
            <a:r>
              <a:rPr lang="ru-RU" sz="1400" dirty="0" smtClean="0">
                <a:latin typeface="Times New Roman" pitchFamily="18" charset="0"/>
                <a:cs typeface="Times New Roman" pitchFamily="18" charset="0"/>
              </a:rPr>
              <a:t>– осуществляет «пошаговое» планирование с последующим словесным отчетом о последовательности действий сначала с помощью взрослого, а затем самостоятельно;</a:t>
            </a:r>
          </a:p>
          <a:p>
            <a:r>
              <a:rPr lang="ru-RU" sz="1400" dirty="0" smtClean="0">
                <a:latin typeface="Times New Roman" pitchFamily="18" charset="0"/>
                <a:cs typeface="Times New Roman" pitchFamily="18" charset="0"/>
              </a:rPr>
              <a:t>– имеет представления о времени на основе наиболее характерных признаков (по наблюдениям в природе, по изображениям на картинках); узнает и называет реальные явления и их изображения: времена года и части суток;</a:t>
            </a:r>
          </a:p>
          <a:p>
            <a:r>
              <a:rPr lang="ru-RU" sz="1400" dirty="0" smtClean="0">
                <a:latin typeface="Times New Roman" pitchFamily="18" charset="0"/>
                <a:cs typeface="Times New Roman" pitchFamily="18" charset="0"/>
              </a:rPr>
              <a:t>– использует схему для ориентировки в пространстве;</a:t>
            </a:r>
          </a:p>
          <a:p>
            <a:r>
              <a:rPr lang="ru-RU" sz="1400" dirty="0" smtClean="0">
                <a:latin typeface="Times New Roman" pitchFamily="18" charset="0"/>
                <a:cs typeface="Times New Roman" pitchFamily="18" charset="0"/>
              </a:rPr>
              <a:t>– владеет ситуативной речью в общении с другими детьми и со взрослыми, элементарными коммуникативными умениями, взаимодействует с окружающими взрослыми и сверстниками, используя речевые и неречевые средства общения;</a:t>
            </a:r>
          </a:p>
          <a:p>
            <a:r>
              <a:rPr lang="ru-RU" sz="1400" dirty="0" smtClean="0">
                <a:latin typeface="Times New Roman" pitchFamily="18" charset="0"/>
                <a:cs typeface="Times New Roman" pitchFamily="18" charset="0"/>
              </a:rPr>
              <a:t>– может самостоятельно получать новую информацию (задает вопросы, экспериментирует);</a:t>
            </a:r>
          </a:p>
          <a:p>
            <a:r>
              <a:rPr lang="ru-RU" sz="1400" dirty="0" smtClean="0">
                <a:latin typeface="Times New Roman" pitchFamily="18" charset="0"/>
                <a:cs typeface="Times New Roman" pitchFamily="18" charset="0"/>
              </a:rPr>
              <a:t>– в речи употребляет все части речи, кроме причастий и деепричастий, проявляет словотворчество;</a:t>
            </a:r>
          </a:p>
          <a:p>
            <a:r>
              <a:rPr lang="ru-RU" sz="1400" dirty="0" smtClean="0">
                <a:latin typeface="Times New Roman" pitchFamily="18" charset="0"/>
                <a:cs typeface="Times New Roman" pitchFamily="18" charset="0"/>
              </a:rPr>
              <a:t>– сочиняет небольшую сказку или историю по теме, рассказывает о своих впечатлениях, высказывается по содержанию литературных произведений (с помощью взрослого и самостоятельно);</a:t>
            </a:r>
          </a:p>
          <a:p>
            <a:r>
              <a:rPr lang="ru-RU" sz="1400" dirty="0" smtClean="0">
                <a:latin typeface="Times New Roman" pitchFamily="18" charset="0"/>
                <a:cs typeface="Times New Roman" pitchFamily="18" charset="0"/>
              </a:rPr>
              <a:t>– изображает предметы с деталями, появляются элементы сюжета, композиции;</a:t>
            </a:r>
          </a:p>
          <a:p>
            <a:r>
              <a:rPr lang="ru-RU" sz="1400" dirty="0" smtClean="0">
                <a:latin typeface="Times New Roman" pitchFamily="18" charset="0"/>
                <a:cs typeface="Times New Roman" pitchFamily="18" charset="0"/>
              </a:rPr>
              <a:t>– положительно эмоционально относится к изобразительной деятельности, ее процессу и результатам, знает материалы и средства, используемые в процессе изобразительной деятельности, их свойства;</a:t>
            </a:r>
          </a:p>
        </p:txBody>
      </p:sp>
      <p:sp>
        <p:nvSpPr>
          <p:cNvPr id="3" name="Номер слайда 2"/>
          <p:cNvSpPr>
            <a:spLocks noGrp="1"/>
          </p:cNvSpPr>
          <p:nvPr>
            <p:ph type="sldNum" sz="quarter" idx="15"/>
          </p:nvPr>
        </p:nvSpPr>
        <p:spPr/>
        <p:txBody>
          <a:bodyPr/>
          <a:lstStyle/>
          <a:p>
            <a:fld id="{2B1B84AB-6190-4DA5-96C5-22410CB6E1C6}" type="slidenum">
              <a:rPr lang="ru-RU" smtClean="0"/>
              <a:pPr/>
              <a:t>12</a:t>
            </a:fld>
            <a:endParaRPr lang="ru-RU"/>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384048"/>
            <a:ext cx="8358246" cy="6116786"/>
          </a:xfrm>
        </p:spPr>
        <p:txBody>
          <a:bodyPr>
            <a:normAutofit/>
          </a:bodyPr>
          <a:lstStyle/>
          <a:p>
            <a:r>
              <a:rPr lang="ru-RU" sz="1400" dirty="0" smtClean="0">
                <a:latin typeface="Times New Roman" pitchFamily="18" charset="0"/>
                <a:cs typeface="Times New Roman" pitchFamily="18" charset="0"/>
              </a:rPr>
              <a:t>– знает основные цвета и их оттенки;</a:t>
            </a:r>
          </a:p>
          <a:p>
            <a:r>
              <a:rPr lang="ru-RU" sz="1400" dirty="0" smtClean="0">
                <a:latin typeface="Times New Roman" pitchFamily="18" charset="0"/>
                <a:cs typeface="Times New Roman" pitchFamily="18" charset="0"/>
              </a:rPr>
              <a:t>– внимательно слушает музыку, понимает и интерпретирует выразительные средства музыки, проявляя желание самостоятельно заниматься музыкальной деятельностью– выполняет двигательные цепочки из трех-пяти элементов;</a:t>
            </a:r>
          </a:p>
          <a:p>
            <a:r>
              <a:rPr lang="ru-RU" sz="1400" dirty="0" smtClean="0">
                <a:latin typeface="Times New Roman" pitchFamily="18" charset="0"/>
                <a:cs typeface="Times New Roman" pitchFamily="18" charset="0"/>
              </a:rPr>
              <a:t>– сотрудничает с другими детьми в процессе выполнения коллективных работ;</a:t>
            </a:r>
          </a:p>
          <a:p>
            <a:r>
              <a:rPr lang="ru-RU" sz="1400" dirty="0" smtClean="0">
                <a:latin typeface="Times New Roman" pitchFamily="18" charset="0"/>
                <a:cs typeface="Times New Roman" pitchFamily="18" charset="0"/>
              </a:rPr>
              <a:t>– выполняет </a:t>
            </a:r>
            <a:r>
              <a:rPr lang="ru-RU" sz="1400" dirty="0" err="1" smtClean="0">
                <a:latin typeface="Times New Roman" pitchFamily="18" charset="0"/>
                <a:cs typeface="Times New Roman" pitchFamily="18" charset="0"/>
              </a:rPr>
              <a:t>общеразвивающие</a:t>
            </a:r>
            <a:r>
              <a:rPr lang="ru-RU" sz="1400" dirty="0" smtClean="0">
                <a:latin typeface="Times New Roman" pitchFamily="18" charset="0"/>
                <a:cs typeface="Times New Roman" pitchFamily="18" charset="0"/>
              </a:rPr>
              <a:t> упражнения, ходьбу, бег в заданном темпе;</a:t>
            </a:r>
          </a:p>
          <a:p>
            <a:r>
              <a:rPr lang="ru-RU" sz="1400" dirty="0" smtClean="0">
                <a:latin typeface="Times New Roman" pitchFamily="18" charset="0"/>
                <a:cs typeface="Times New Roman" pitchFamily="18" charset="0"/>
              </a:rPr>
              <a:t>– описывает по вопросам взрослого свое самочувствие, может привлечь его внимание в случае плохого самочувствия, боли и т. п.;</a:t>
            </a:r>
          </a:p>
          <a:p>
            <a:r>
              <a:rPr lang="ru-RU" sz="1400" dirty="0" smtClean="0">
                <a:latin typeface="Times New Roman" pitchFamily="18" charset="0"/>
                <a:cs typeface="Times New Roman" pitchFamily="18" charset="0"/>
              </a:rPr>
              <a:t>– самостоятельно умывается, следит за своим внешним видом, соблюдает культуру поведения за столом, одевается и раздевается, ухаживает за вещами личного пользования.</a:t>
            </a:r>
          </a:p>
          <a:p>
            <a:r>
              <a:rPr lang="ru-RU" sz="1400" b="1" i="1" dirty="0" smtClean="0">
                <a:latin typeface="Times New Roman" pitchFamily="18" charset="0"/>
                <a:cs typeface="Times New Roman" pitchFamily="18" charset="0"/>
              </a:rPr>
              <a:t>Старший дошкольный возраст</a:t>
            </a:r>
            <a:endParaRPr lang="ru-RU" sz="1400" b="1"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обладает сформированной мотивацией к школьному обучению;</a:t>
            </a:r>
          </a:p>
          <a:p>
            <a:r>
              <a:rPr lang="ru-RU" sz="1400" dirty="0" smtClean="0">
                <a:latin typeface="Times New Roman" pitchFamily="18" charset="0"/>
                <a:cs typeface="Times New Roman" pitchFamily="18" charset="0"/>
              </a:rPr>
              <a:t>– усваивает значения новых слов на основе знаний о предметах и явлениях окружающего мира;</a:t>
            </a:r>
          </a:p>
          <a:p>
            <a:r>
              <a:rPr lang="ru-RU" sz="1400" dirty="0" smtClean="0">
                <a:latin typeface="Times New Roman" pitchFamily="18" charset="0"/>
                <a:cs typeface="Times New Roman" pitchFamily="18" charset="0"/>
              </a:rPr>
              <a:t>– употребляет слова, обозначающие личностные характеристики, многозначные;</a:t>
            </a:r>
          </a:p>
          <a:p>
            <a:r>
              <a:rPr lang="ru-RU" sz="1400" dirty="0" smtClean="0">
                <a:latin typeface="Times New Roman" pitchFamily="18" charset="0"/>
                <a:cs typeface="Times New Roman" pitchFamily="18" charset="0"/>
              </a:rPr>
              <a:t>– умеет подбирать слова с противоположным и сходным значением;</a:t>
            </a:r>
          </a:p>
          <a:p>
            <a:r>
              <a:rPr lang="ru-RU" sz="1400" dirty="0" smtClean="0">
                <a:latin typeface="Times New Roman" pitchFamily="18" charset="0"/>
                <a:cs typeface="Times New Roman" pitchFamily="18" charset="0"/>
              </a:rPr>
              <a:t>– правильно употребляет основные грамматические формы слова;</a:t>
            </a:r>
          </a:p>
          <a:p>
            <a:r>
              <a:rPr lang="ru-RU" sz="1400" dirty="0" smtClean="0">
                <a:latin typeface="Times New Roman" pitchFamily="18" charset="0"/>
                <a:cs typeface="Times New Roman" pitchFamily="18" charset="0"/>
              </a:rPr>
              <a:t>– составляет различные виды описательных рассказов (описание, повествование, с элементами рассуждения) с соблюдением цельности и связности высказывания, составляет творческие рассказы;</a:t>
            </a:r>
          </a:p>
          <a:p>
            <a:r>
              <a:rPr lang="ru-RU" sz="1400" dirty="0" smtClean="0">
                <a:latin typeface="Times New Roman" pitchFamily="18" charset="0"/>
                <a:cs typeface="Times New Roman" pitchFamily="18" charset="0"/>
              </a:rPr>
              <a:t>– владеет простыми формами фонематического анализа, способен осуществлять сложные формы фонематического анализа  (с постепенным переводом речевых умений во внутренний план),  осуществляет операции фонематического синтеза; </a:t>
            </a:r>
          </a:p>
          <a:p>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13</a:t>
            </a:fld>
            <a:endParaRPr lang="ru-RU"/>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642918"/>
            <a:ext cx="8143932" cy="4857784"/>
          </a:xfrm>
        </p:spPr>
        <p:txBody>
          <a:bodyPr>
            <a:noAutofit/>
          </a:bodyPr>
          <a:lstStyle/>
          <a:p>
            <a:r>
              <a:rPr lang="ru-RU" sz="1400" dirty="0" smtClean="0">
                <a:latin typeface="Times New Roman" pitchFamily="18" charset="0"/>
                <a:cs typeface="Times New Roman" pitchFamily="18" charset="0"/>
              </a:rPr>
              <a:t>– осознает слоговое строение слова, осуществляет слоговой анализ и синтез слов (двухсложных с открытыми, закрытыми слогами, трехсложных с открытыми слогами, односложных);</a:t>
            </a:r>
          </a:p>
          <a:p>
            <a:r>
              <a:rPr lang="ru-RU" sz="1400" dirty="0" smtClean="0">
                <a:latin typeface="Times New Roman" pitchFamily="18" charset="0"/>
                <a:cs typeface="Times New Roman" pitchFamily="18" charset="0"/>
              </a:rPr>
              <a:t>– правильно произносит звуки (в соответствии с онтогенезом);</a:t>
            </a:r>
          </a:p>
          <a:p>
            <a:r>
              <a:rPr lang="ru-RU" sz="1400" dirty="0" smtClean="0">
                <a:latin typeface="Times New Roman" pitchFamily="18" charset="0"/>
                <a:cs typeface="Times New Roman" pitchFamily="18" charset="0"/>
              </a:rPr>
              <a:t>– владеет основными видами продуктивной деятельности, проявляет инициативу и самостоятельность в разных видах деятельности: в игре, общении, конструировании и др.;</a:t>
            </a:r>
          </a:p>
          <a:p>
            <a:r>
              <a:rPr lang="ru-RU" sz="1400" dirty="0" smtClean="0">
                <a:latin typeface="Times New Roman" pitchFamily="18" charset="0"/>
                <a:cs typeface="Times New Roman" pitchFamily="18" charset="0"/>
              </a:rPr>
              <a:t>– выбирает род занятий, участников по совместной деятельности, избирательно и устойчиво взаимодействует с детьми;</a:t>
            </a:r>
          </a:p>
          <a:p>
            <a:r>
              <a:rPr lang="ru-RU" sz="1400" dirty="0" smtClean="0">
                <a:latin typeface="Times New Roman" pitchFamily="18" charset="0"/>
                <a:cs typeface="Times New Roman" pitchFamily="18" charset="0"/>
              </a:rPr>
              <a:t>– участвует в коллективном создании замысла в игре и на занятиях;</a:t>
            </a:r>
          </a:p>
          <a:p>
            <a:r>
              <a:rPr lang="ru-RU" sz="1400" dirty="0" smtClean="0">
                <a:latin typeface="Times New Roman" pitchFamily="18" charset="0"/>
                <a:cs typeface="Times New Roman" pitchFamily="18" charset="0"/>
              </a:rPr>
              <a:t>– передает  как можно более точное сообщение другому,  проявляя внимание к собеседнику;</a:t>
            </a:r>
          </a:p>
          <a:p>
            <a:r>
              <a:rPr lang="ru-RU" sz="1400" dirty="0" smtClean="0">
                <a:latin typeface="Times New Roman" pitchFamily="18" charset="0"/>
                <a:cs typeface="Times New Roman" pitchFamily="18" charset="0"/>
              </a:rPr>
              <a:t>– регулирует свое поведение в соответствии с усвоенными нормами и правилами, проявляет кооперативные умения в процессе игры, соблюдая отношения партнерства, взаимопомощи, взаимной поддержки;</a:t>
            </a:r>
          </a:p>
          <a:p>
            <a:r>
              <a:rPr lang="ru-RU" sz="1400" dirty="0" smtClean="0">
                <a:latin typeface="Times New Roman" pitchFamily="18" charset="0"/>
                <a:cs typeface="Times New Roman" pitchFamily="18" charset="0"/>
              </a:rPr>
              <a:t>– отстаивает усвоенные нормы и правила перед ровесниками и взрослыми, стремится к самостоятельности, проявляет относительную независимость от взрослого;</a:t>
            </a:r>
          </a:p>
          <a:p>
            <a:r>
              <a:rPr lang="ru-RU" sz="1400" dirty="0" smtClean="0">
                <a:latin typeface="Times New Roman" pitchFamily="18" charset="0"/>
                <a:cs typeface="Times New Roman" pitchFamily="18" charset="0"/>
              </a:rPr>
              <a:t>– использует в играх знания, полученные в ходе экскурсий, наблюдений, знакомства с художественной литературой, картинным материалом, народным творчеством, историческими сведениями, мультфильмами и т. п.;</a:t>
            </a:r>
          </a:p>
          <a:p>
            <a:r>
              <a:rPr lang="ru-RU" sz="1400" dirty="0" smtClean="0">
                <a:latin typeface="Times New Roman" pitchFamily="18" charset="0"/>
                <a:cs typeface="Times New Roman" pitchFamily="18" charset="0"/>
              </a:rPr>
              <a:t>– использует в процессе продуктивной деятельности все виды словесной регуляции: словесного отчета, словесного сопровождения и словесного планирования деятельности;</a:t>
            </a: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14</a:t>
            </a:fld>
            <a:endParaRPr lang="ru-RU"/>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7424766" cy="439718"/>
          </a:xfrm>
        </p:spPr>
        <p:txBody>
          <a:bodyPr>
            <a:normAutofit/>
          </a:bodyPr>
          <a:lstStyle/>
          <a:p>
            <a:pPr algn="ctr"/>
            <a:r>
              <a:rPr lang="ru-RU" sz="2000" b="1" dirty="0" smtClean="0">
                <a:solidFill>
                  <a:schemeClr val="tx1"/>
                </a:solidFill>
                <a:latin typeface="Times New Roman" pitchFamily="18" charset="0"/>
                <a:cs typeface="Times New Roman" pitchFamily="18" charset="0"/>
              </a:rPr>
              <a:t>Содержательный раздел:</a:t>
            </a:r>
            <a:endParaRPr lang="ru-RU" sz="2000"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357158" y="1071546"/>
            <a:ext cx="8072494" cy="5402406"/>
          </a:xfrm>
        </p:spPr>
        <p:txBody>
          <a:bodyPr>
            <a:normAutofit/>
          </a:bodyPr>
          <a:lstStyle/>
          <a:p>
            <a:pPr algn="just"/>
            <a:r>
              <a:rPr lang="ru-RU" sz="1500" b="1" dirty="0" smtClean="0">
                <a:latin typeface="Times New Roman" pitchFamily="18" charset="0"/>
                <a:cs typeface="Times New Roman" pitchFamily="18" charset="0"/>
              </a:rPr>
              <a:t>Содержательный раздел </a:t>
            </a:r>
            <a:r>
              <a:rPr lang="ru-RU" sz="1500" dirty="0" smtClean="0">
                <a:latin typeface="Times New Roman" pitchFamily="18" charset="0"/>
                <a:cs typeface="Times New Roman" pitchFamily="18" charset="0"/>
              </a:rPr>
              <a:t>представляет общее содержание Программы, обеспечивающее полноценное развитие личности детей.</a:t>
            </a:r>
          </a:p>
          <a:p>
            <a:pPr algn="just"/>
            <a:r>
              <a:rPr lang="ru-RU" sz="1500" dirty="0" smtClean="0">
                <a:latin typeface="Times New Roman" pitchFamily="18" charset="0"/>
                <a:cs typeface="Times New Roman" pitchFamily="18" charset="0"/>
              </a:rPr>
              <a:t>В него входит:</a:t>
            </a:r>
          </a:p>
          <a:p>
            <a:pPr marL="88900" indent="0" fontAlgn="t">
              <a:buFont typeface="Courier New" pitchFamily="49" charset="0"/>
              <a:buChar char="o"/>
            </a:pPr>
            <a:r>
              <a:rPr lang="ru-RU" sz="1500" dirty="0" smtClean="0">
                <a:latin typeface="Times New Roman" pitchFamily="18" charset="0"/>
                <a:cs typeface="Times New Roman" pitchFamily="18" charset="0"/>
              </a:rPr>
              <a:t> </a:t>
            </a:r>
            <a:r>
              <a:rPr lang="ru-RU" sz="1500" b="1" dirty="0" smtClean="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Описание образовательной деятельности в соответствии с направлениями развития ребенка, представленными в пяти образовательных областях, с учетом используемых вариативных примерных основных образовательных программ дошкольного образования и методических пособий, обеспечивающих реализацию данного содержания</a:t>
            </a:r>
          </a:p>
          <a:p>
            <a:pPr marL="82296" indent="0" fontAlgn="t">
              <a:buFont typeface="Courier New" pitchFamily="49" charset="0"/>
              <a:buChar char="o"/>
            </a:pPr>
            <a:r>
              <a:rPr lang="ru-RU" sz="1500" dirty="0" smtClean="0">
                <a:latin typeface="Times New Roman" panose="02020603050405020304" pitchFamily="18" charset="0"/>
                <a:cs typeface="Times New Roman" panose="02020603050405020304" pitchFamily="18" charset="0"/>
              </a:rPr>
              <a:t> Описание вариативных форм, способов, методов и средств реализации Адаптированной программы с учетом возрастных особенностей воспитанника, специфики его образовательных потребностей и интересов</a:t>
            </a:r>
            <a:r>
              <a:rPr lang="ru-RU" sz="1500" b="1" dirty="0" smtClean="0">
                <a:latin typeface="Times New Roman" panose="02020603050405020304" pitchFamily="18" charset="0"/>
                <a:cs typeface="Times New Roman" panose="02020603050405020304" pitchFamily="18" charset="0"/>
              </a:rPr>
              <a:t>.</a:t>
            </a:r>
            <a:endParaRPr lang="ru-RU" sz="1500" dirty="0" smtClean="0">
              <a:latin typeface="Times New Roman" panose="02020603050405020304" pitchFamily="18" charset="0"/>
              <a:cs typeface="Times New Roman" panose="02020603050405020304" pitchFamily="18" charset="0"/>
            </a:endParaRPr>
          </a:p>
          <a:p>
            <a:pPr marL="82296" indent="0" fontAlgn="t">
              <a:buFont typeface="Courier New" pitchFamily="49" charset="0"/>
              <a:buChar char="o"/>
            </a:pPr>
            <a:r>
              <a:rPr lang="ru-RU" sz="1500" dirty="0" smtClean="0">
                <a:latin typeface="Times New Roman" panose="02020603050405020304" pitchFamily="18" charset="0"/>
                <a:cs typeface="Times New Roman" panose="02020603050405020304" pitchFamily="18" charset="0"/>
              </a:rPr>
              <a:t> Описание образовательной деятельности по профессиональной коррекции нарушений развития ребёнка с ТНР</a:t>
            </a:r>
          </a:p>
          <a:p>
            <a:pPr marL="82296" indent="0" fontAlgn="t">
              <a:buFont typeface="Courier New" pitchFamily="49" charset="0"/>
              <a:buChar char="o"/>
            </a:pPr>
            <a:r>
              <a:rPr lang="ru-RU" sz="1500" dirty="0" smtClean="0">
                <a:latin typeface="Times New Roman" panose="02020603050405020304" pitchFamily="18" charset="0"/>
                <a:cs typeface="Times New Roman" panose="02020603050405020304" pitchFamily="18" charset="0"/>
              </a:rPr>
              <a:t> Особенности образовательной деятельности разных видов и культурных практик</a:t>
            </a:r>
          </a:p>
          <a:p>
            <a:pPr marL="82296" indent="0" fontAlgn="t">
              <a:buFont typeface="Courier New" pitchFamily="49" charset="0"/>
              <a:buChar char="o"/>
            </a:pPr>
            <a:r>
              <a:rPr lang="ru-RU" sz="1500" dirty="0" smtClean="0">
                <a:latin typeface="Times New Roman" panose="02020603050405020304" pitchFamily="18" charset="0"/>
                <a:cs typeface="Times New Roman" panose="02020603050405020304" pitchFamily="18" charset="0"/>
              </a:rPr>
              <a:t> Способы и направления поддержки детской инициативы</a:t>
            </a:r>
          </a:p>
          <a:p>
            <a:pPr marL="82296" indent="0" fontAlgn="t">
              <a:buFont typeface="Courier New" pitchFamily="49" charset="0"/>
              <a:buChar char="o"/>
            </a:pPr>
            <a:r>
              <a:rPr lang="ru-RU" sz="1500" dirty="0" smtClean="0">
                <a:latin typeface="Times New Roman" panose="02020603050405020304" pitchFamily="18" charset="0"/>
                <a:cs typeface="Times New Roman" panose="02020603050405020304" pitchFamily="18" charset="0"/>
              </a:rPr>
              <a:t> Взаимодействие педагогического коллектива с семьёй ребенка с ТНР</a:t>
            </a:r>
          </a:p>
          <a:p>
            <a:pPr marL="82296" indent="0" fontAlgn="t">
              <a:buFont typeface="Courier New" pitchFamily="49" charset="0"/>
              <a:buChar char="o"/>
            </a:pPr>
            <a:r>
              <a:rPr lang="ru-RU" sz="1400" dirty="0" smtClean="0">
                <a:latin typeface="Times New Roman" panose="02020603050405020304" pitchFamily="18" charset="0"/>
                <a:cs typeface="Times New Roman" panose="02020603050405020304" pitchFamily="18" charset="0"/>
              </a:rPr>
              <a:t>Мониторинг достижений воспитанником планируемых результатов</a:t>
            </a:r>
            <a:endParaRPr lang="ru-RU" sz="1500" dirty="0" smtClean="0">
              <a:latin typeface="Times New Roman" panose="02020603050405020304" pitchFamily="18" charset="0"/>
              <a:cs typeface="Times New Roman" panose="02020603050405020304" pitchFamily="18" charset="0"/>
            </a:endParaRPr>
          </a:p>
          <a:p>
            <a:pPr marL="82296" indent="0" fontAlgn="t">
              <a:buFont typeface="Courier New" pitchFamily="49" charset="0"/>
              <a:buChar char="o"/>
            </a:pPr>
            <a:r>
              <a:rPr lang="ru-RU" sz="1500" dirty="0" smtClean="0">
                <a:latin typeface="Times New Roman" panose="02020603050405020304" pitchFamily="18" charset="0"/>
                <a:cs typeface="Times New Roman" panose="02020603050405020304" pitchFamily="18" charset="0"/>
              </a:rPr>
              <a:t> Иные характеристики содержания программы</a:t>
            </a:r>
          </a:p>
          <a:p>
            <a:endParaRPr lang="ru-RU" sz="1500" dirty="0" smtClean="0">
              <a:latin typeface="Times New Roman" panose="02020603050405020304" pitchFamily="18" charset="0"/>
              <a:cs typeface="Times New Roman" panose="02020603050405020304" pitchFamily="18" charset="0"/>
            </a:endParaRPr>
          </a:p>
          <a:p>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15</a:t>
            </a:fld>
            <a:endParaRPr lang="ru-RU"/>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algn="ctr"/>
            <a:r>
              <a:rPr lang="ru-RU" sz="1800" b="1" dirty="0" smtClean="0">
                <a:solidFill>
                  <a:srgbClr val="002060"/>
                </a:solidFill>
                <a:latin typeface="Times New Roman" pitchFamily="18" charset="0"/>
                <a:cs typeface="Times New Roman" pitchFamily="18" charset="0"/>
              </a:rPr>
              <a:t>Образовательные области, обеспечивающие разностороннее развитие детей с ТНР по ФГОС ДО:</a:t>
            </a:r>
            <a:endParaRPr lang="ru-RU" sz="1800" b="1" dirty="0">
              <a:solidFill>
                <a:srgbClr val="002060"/>
              </a:solidFill>
              <a:latin typeface="Times New Roman" pitchFamily="18" charset="0"/>
              <a:cs typeface="Times New Roman" pitchFamily="18" charset="0"/>
            </a:endParaRPr>
          </a:p>
        </p:txBody>
      </p:sp>
      <p:sp>
        <p:nvSpPr>
          <p:cNvPr id="24580" name="Rectangle 4"/>
          <p:cNvSpPr>
            <a:spLocks noChangeArrowheads="1"/>
          </p:cNvSpPr>
          <p:nvPr/>
        </p:nvSpPr>
        <p:spPr bwMode="auto">
          <a:xfrm>
            <a:off x="2699792" y="1568738"/>
            <a:ext cx="3528391" cy="1068173"/>
          </a:xfrm>
          <a:prstGeom prst="rect">
            <a:avLst/>
          </a:prstGeom>
          <a:solidFill>
            <a:srgbClr val="99CCFF"/>
          </a:solidFill>
          <a:ln w="9525">
            <a:solidFill>
              <a:schemeClr val="tx1"/>
            </a:solidFill>
            <a:miter lim="800000"/>
            <a:headEnd/>
            <a:tailEnd/>
          </a:ln>
          <a:effectLst/>
        </p:spPr>
        <p:txBody>
          <a:bodyPr wrap="none" anchor="ctr"/>
          <a:lstStyle/>
          <a:p>
            <a:pPr algn="ctr"/>
            <a:r>
              <a:rPr lang="ru-RU" sz="2000" b="1" dirty="0" smtClean="0">
                <a:latin typeface="Times New Roman" pitchFamily="18" charset="0"/>
                <a:cs typeface="Times New Roman" pitchFamily="18" charset="0"/>
              </a:rPr>
              <a:t>Социально-</a:t>
            </a:r>
          </a:p>
          <a:p>
            <a:pPr algn="ctr"/>
            <a:r>
              <a:rPr lang="ru-RU" sz="2000" b="1" dirty="0" smtClean="0">
                <a:latin typeface="Times New Roman" pitchFamily="18" charset="0"/>
                <a:cs typeface="Times New Roman" pitchFamily="18" charset="0"/>
              </a:rPr>
              <a:t>коммуникативное </a:t>
            </a:r>
          </a:p>
          <a:p>
            <a:pPr algn="ctr"/>
            <a:r>
              <a:rPr lang="ru-RU" sz="2000" b="1" dirty="0" smtClean="0">
                <a:latin typeface="Times New Roman" pitchFamily="18" charset="0"/>
                <a:cs typeface="Times New Roman" pitchFamily="18" charset="0"/>
              </a:rPr>
              <a:t>развитие</a:t>
            </a:r>
          </a:p>
        </p:txBody>
      </p:sp>
      <p:sp>
        <p:nvSpPr>
          <p:cNvPr id="24584" name="Rectangle 8"/>
          <p:cNvSpPr>
            <a:spLocks noChangeArrowheads="1"/>
          </p:cNvSpPr>
          <p:nvPr/>
        </p:nvSpPr>
        <p:spPr bwMode="auto">
          <a:xfrm>
            <a:off x="5000628" y="4857760"/>
            <a:ext cx="2571768" cy="1009649"/>
          </a:xfrm>
          <a:prstGeom prst="rect">
            <a:avLst/>
          </a:prstGeom>
          <a:solidFill>
            <a:srgbClr val="99CCFF"/>
          </a:solidFill>
          <a:ln w="9525">
            <a:solidFill>
              <a:schemeClr val="tx1"/>
            </a:solidFill>
            <a:miter lim="800000"/>
            <a:headEnd/>
            <a:tailEnd/>
          </a:ln>
          <a:effectLst/>
        </p:spPr>
        <p:txBody>
          <a:bodyPr wrap="none" anchor="ctr"/>
          <a:lstStyle/>
          <a:p>
            <a:pPr algn="ctr"/>
            <a:r>
              <a:rPr lang="ru-RU" sz="2000" b="1" dirty="0">
                <a:latin typeface="Times New Roman" pitchFamily="18" charset="0"/>
                <a:cs typeface="Times New Roman" pitchFamily="18" charset="0"/>
              </a:rPr>
              <a:t>Художественно-</a:t>
            </a:r>
          </a:p>
          <a:p>
            <a:pPr algn="ctr"/>
            <a:r>
              <a:rPr lang="ru-RU" sz="2000" b="1" dirty="0">
                <a:latin typeface="Times New Roman" pitchFamily="18" charset="0"/>
                <a:cs typeface="Times New Roman" pitchFamily="18" charset="0"/>
              </a:rPr>
              <a:t>эстетическое </a:t>
            </a:r>
          </a:p>
          <a:p>
            <a:pPr algn="ctr"/>
            <a:r>
              <a:rPr lang="ru-RU" sz="2000" b="1" dirty="0">
                <a:latin typeface="Times New Roman" pitchFamily="18" charset="0"/>
                <a:cs typeface="Times New Roman" pitchFamily="18" charset="0"/>
              </a:rPr>
              <a:t>развитие</a:t>
            </a:r>
          </a:p>
        </p:txBody>
      </p:sp>
      <p:sp>
        <p:nvSpPr>
          <p:cNvPr id="24585" name="Rectangle 9"/>
          <p:cNvSpPr>
            <a:spLocks noChangeArrowheads="1"/>
          </p:cNvSpPr>
          <p:nvPr/>
        </p:nvSpPr>
        <p:spPr bwMode="auto">
          <a:xfrm>
            <a:off x="5214941" y="3286124"/>
            <a:ext cx="3286149" cy="1000132"/>
          </a:xfrm>
          <a:prstGeom prst="rect">
            <a:avLst/>
          </a:prstGeom>
          <a:solidFill>
            <a:srgbClr val="99CCFF"/>
          </a:solidFill>
          <a:ln w="9525">
            <a:solidFill>
              <a:schemeClr val="tx1"/>
            </a:solidFill>
            <a:miter lim="800000"/>
            <a:headEnd/>
            <a:tailEnd/>
          </a:ln>
          <a:effectLst/>
        </p:spPr>
        <p:txBody>
          <a:bodyPr wrap="none" anchor="ctr"/>
          <a:lstStyle/>
          <a:p>
            <a:pPr algn="ctr"/>
            <a:r>
              <a:rPr lang="ru-RU" sz="2000" b="1" dirty="0" smtClean="0">
                <a:latin typeface="Times New Roman" pitchFamily="18" charset="0"/>
                <a:cs typeface="Times New Roman" pitchFamily="18" charset="0"/>
              </a:rPr>
              <a:t>Речевое </a:t>
            </a:r>
          </a:p>
          <a:p>
            <a:pPr algn="ctr"/>
            <a:r>
              <a:rPr lang="ru-RU" sz="2000" b="1" dirty="0" smtClean="0">
                <a:latin typeface="Times New Roman" pitchFamily="18" charset="0"/>
                <a:cs typeface="Times New Roman" pitchFamily="18" charset="0"/>
              </a:rPr>
              <a:t>развитие</a:t>
            </a:r>
            <a:endParaRPr lang="ru-RU" sz="2000" b="1" dirty="0">
              <a:latin typeface="Times New Roman" pitchFamily="18" charset="0"/>
              <a:cs typeface="Times New Roman" pitchFamily="18" charset="0"/>
            </a:endParaRPr>
          </a:p>
        </p:txBody>
      </p:sp>
      <p:sp>
        <p:nvSpPr>
          <p:cNvPr id="24586" name="Rectangle 10"/>
          <p:cNvSpPr>
            <a:spLocks noChangeArrowheads="1"/>
          </p:cNvSpPr>
          <p:nvPr/>
        </p:nvSpPr>
        <p:spPr bwMode="auto">
          <a:xfrm>
            <a:off x="1857356" y="4857760"/>
            <a:ext cx="2428892" cy="1071570"/>
          </a:xfrm>
          <a:prstGeom prst="rect">
            <a:avLst/>
          </a:prstGeom>
          <a:solidFill>
            <a:srgbClr val="99CCFF"/>
          </a:solidFill>
          <a:ln w="9525">
            <a:solidFill>
              <a:schemeClr val="tx1"/>
            </a:solidFill>
            <a:miter lim="800000"/>
            <a:headEnd/>
            <a:tailEnd/>
          </a:ln>
          <a:effectLst/>
        </p:spPr>
        <p:txBody>
          <a:bodyPr wrap="none" anchor="ctr"/>
          <a:lstStyle/>
          <a:p>
            <a:pPr algn="ctr"/>
            <a:r>
              <a:rPr lang="ru-RU" sz="2000" b="1" dirty="0" smtClean="0">
                <a:latin typeface="Times New Roman" pitchFamily="18" charset="0"/>
                <a:cs typeface="Times New Roman" pitchFamily="18" charset="0"/>
              </a:rPr>
              <a:t>Физическое </a:t>
            </a:r>
          </a:p>
          <a:p>
            <a:pPr algn="ctr"/>
            <a:r>
              <a:rPr lang="ru-RU" sz="2000" b="1" dirty="0" smtClean="0">
                <a:latin typeface="Times New Roman" pitchFamily="18" charset="0"/>
                <a:cs typeface="Times New Roman" pitchFamily="18" charset="0"/>
              </a:rPr>
              <a:t>развитие</a:t>
            </a:r>
            <a:endParaRPr lang="ru-RU" sz="2000" b="1" dirty="0">
              <a:latin typeface="Times New Roman" pitchFamily="18" charset="0"/>
              <a:cs typeface="Times New Roman" pitchFamily="18" charset="0"/>
            </a:endParaRPr>
          </a:p>
        </p:txBody>
      </p:sp>
      <p:sp>
        <p:nvSpPr>
          <p:cNvPr id="24587" name="Rectangle 11"/>
          <p:cNvSpPr>
            <a:spLocks noChangeArrowheads="1"/>
          </p:cNvSpPr>
          <p:nvPr/>
        </p:nvSpPr>
        <p:spPr bwMode="auto">
          <a:xfrm>
            <a:off x="285720" y="3286124"/>
            <a:ext cx="3286148" cy="1006476"/>
          </a:xfrm>
          <a:prstGeom prst="rect">
            <a:avLst/>
          </a:prstGeom>
          <a:solidFill>
            <a:srgbClr val="99CCFF"/>
          </a:solidFill>
          <a:ln w="9525">
            <a:solidFill>
              <a:schemeClr val="tx1"/>
            </a:solidFill>
            <a:miter lim="800000"/>
            <a:headEnd/>
            <a:tailEnd/>
          </a:ln>
          <a:effectLst/>
        </p:spPr>
        <p:txBody>
          <a:bodyPr wrap="none" anchor="ctr"/>
          <a:lstStyle/>
          <a:p>
            <a:pPr algn="ctr"/>
            <a:r>
              <a:rPr lang="ru-RU" sz="2000" b="1" dirty="0" smtClean="0">
                <a:latin typeface="Times New Roman" pitchFamily="18" charset="0"/>
                <a:cs typeface="Times New Roman" pitchFamily="18" charset="0"/>
              </a:rPr>
              <a:t>Познавательное </a:t>
            </a:r>
          </a:p>
          <a:p>
            <a:pPr algn="ctr"/>
            <a:r>
              <a:rPr lang="ru-RU" sz="2000" b="1" dirty="0" smtClean="0">
                <a:latin typeface="Times New Roman" pitchFamily="18" charset="0"/>
                <a:cs typeface="Times New Roman" pitchFamily="18" charset="0"/>
              </a:rPr>
              <a:t>развитие</a:t>
            </a:r>
            <a:endParaRPr lang="ru-RU" sz="2000" b="1" dirty="0">
              <a:latin typeface="Times New Roman" pitchFamily="18" charset="0"/>
              <a:cs typeface="Times New Roman" pitchFamily="18" charset="0"/>
            </a:endParaRPr>
          </a:p>
        </p:txBody>
      </p:sp>
      <p:cxnSp>
        <p:nvCxnSpPr>
          <p:cNvPr id="24588" name="AutoShape 12"/>
          <p:cNvCxnSpPr>
            <a:cxnSpLocks noChangeShapeType="1"/>
          </p:cNvCxnSpPr>
          <p:nvPr/>
        </p:nvCxnSpPr>
        <p:spPr bwMode="auto">
          <a:xfrm flipH="1">
            <a:off x="2000233" y="2564904"/>
            <a:ext cx="699559" cy="731530"/>
          </a:xfrm>
          <a:prstGeom prst="straightConnector1">
            <a:avLst/>
          </a:prstGeom>
          <a:noFill/>
          <a:ln w="9525">
            <a:solidFill>
              <a:schemeClr val="tx1"/>
            </a:solidFill>
            <a:round/>
            <a:headEnd type="triangle" w="med" len="med"/>
            <a:tailEnd type="triangle" w="med" len="med"/>
          </a:ln>
          <a:effectLst/>
        </p:spPr>
      </p:cxnSp>
      <p:cxnSp>
        <p:nvCxnSpPr>
          <p:cNvPr id="24590" name="AutoShape 14"/>
          <p:cNvCxnSpPr>
            <a:cxnSpLocks noChangeShapeType="1"/>
            <a:stCxn id="24580" idx="2"/>
            <a:endCxn id="24580" idx="2"/>
          </p:cNvCxnSpPr>
          <p:nvPr/>
        </p:nvCxnSpPr>
        <p:spPr bwMode="auto">
          <a:xfrm>
            <a:off x="4463988" y="2636911"/>
            <a:ext cx="0" cy="0"/>
          </a:xfrm>
          <a:prstGeom prst="straightConnector1">
            <a:avLst/>
          </a:prstGeom>
          <a:noFill/>
          <a:ln w="9525">
            <a:solidFill>
              <a:schemeClr val="tx1"/>
            </a:solidFill>
            <a:round/>
            <a:headEnd type="triangle" w="med" len="med"/>
            <a:tailEnd type="triangle" w="med" len="med"/>
          </a:ln>
          <a:effectLst/>
        </p:spPr>
      </p:cxnSp>
      <p:cxnSp>
        <p:nvCxnSpPr>
          <p:cNvPr id="24592" name="AutoShape 16"/>
          <p:cNvCxnSpPr>
            <a:cxnSpLocks noChangeShapeType="1"/>
          </p:cNvCxnSpPr>
          <p:nvPr/>
        </p:nvCxnSpPr>
        <p:spPr bwMode="auto">
          <a:xfrm>
            <a:off x="6228183" y="2586963"/>
            <a:ext cx="792088" cy="720080"/>
          </a:xfrm>
          <a:prstGeom prst="straightConnector1">
            <a:avLst/>
          </a:prstGeom>
          <a:noFill/>
          <a:ln w="9525">
            <a:solidFill>
              <a:schemeClr val="tx1"/>
            </a:solidFill>
            <a:round/>
            <a:headEnd type="triangle" w="med" len="med"/>
            <a:tailEnd type="triangle" w="med" len="med"/>
          </a:ln>
          <a:effectLst/>
        </p:spPr>
      </p:cxnSp>
      <p:cxnSp>
        <p:nvCxnSpPr>
          <p:cNvPr id="24593" name="AutoShape 17"/>
          <p:cNvCxnSpPr>
            <a:cxnSpLocks noChangeShapeType="1"/>
          </p:cNvCxnSpPr>
          <p:nvPr/>
        </p:nvCxnSpPr>
        <p:spPr bwMode="auto">
          <a:xfrm rot="16200000" flipH="1">
            <a:off x="2071670" y="4286256"/>
            <a:ext cx="571504" cy="571504"/>
          </a:xfrm>
          <a:prstGeom prst="straightConnector1">
            <a:avLst/>
          </a:prstGeom>
          <a:noFill/>
          <a:ln w="9525">
            <a:solidFill>
              <a:schemeClr val="tx1"/>
            </a:solidFill>
            <a:round/>
            <a:headEnd type="triangle" w="med" len="med"/>
            <a:tailEnd type="triangle" w="med" len="med"/>
          </a:ln>
          <a:effectLst/>
        </p:spPr>
      </p:cxnSp>
      <p:cxnSp>
        <p:nvCxnSpPr>
          <p:cNvPr id="24594" name="AutoShape 18"/>
          <p:cNvCxnSpPr>
            <a:cxnSpLocks noChangeShapeType="1"/>
          </p:cNvCxnSpPr>
          <p:nvPr/>
        </p:nvCxnSpPr>
        <p:spPr bwMode="auto">
          <a:xfrm>
            <a:off x="4283968" y="5301208"/>
            <a:ext cx="714950" cy="1588"/>
          </a:xfrm>
          <a:prstGeom prst="straightConnector1">
            <a:avLst/>
          </a:prstGeom>
          <a:noFill/>
          <a:ln w="9525">
            <a:solidFill>
              <a:schemeClr val="tx1"/>
            </a:solidFill>
            <a:round/>
            <a:headEnd type="triangle" w="med" len="med"/>
            <a:tailEnd type="triangle" w="med" len="med"/>
          </a:ln>
          <a:effectLst/>
        </p:spPr>
      </p:cxnSp>
      <p:cxnSp>
        <p:nvCxnSpPr>
          <p:cNvPr id="24595" name="AutoShape 19"/>
          <p:cNvCxnSpPr>
            <a:cxnSpLocks noChangeShapeType="1"/>
          </p:cNvCxnSpPr>
          <p:nvPr/>
        </p:nvCxnSpPr>
        <p:spPr bwMode="auto">
          <a:xfrm flipV="1">
            <a:off x="6660232" y="4293096"/>
            <a:ext cx="643512" cy="576064"/>
          </a:xfrm>
          <a:prstGeom prst="straightConnector1">
            <a:avLst/>
          </a:prstGeom>
          <a:noFill/>
          <a:ln w="9525">
            <a:solidFill>
              <a:schemeClr val="tx1"/>
            </a:solidFill>
            <a:round/>
            <a:headEnd type="triangle" w="med" len="med"/>
            <a:tailEnd type="triangle" w="med" len="med"/>
          </a:ln>
          <a:effectLst/>
        </p:spPr>
      </p:cxn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654032"/>
          </a:xfrm>
        </p:spPr>
        <p:txBody>
          <a:bodyPr>
            <a:normAutofit/>
          </a:bodyPr>
          <a:lstStyle/>
          <a:p>
            <a:pPr algn="ctr"/>
            <a:r>
              <a:rPr lang="ru-RU" sz="1600" b="1" dirty="0" smtClean="0">
                <a:solidFill>
                  <a:schemeClr val="tx1"/>
                </a:solidFill>
                <a:latin typeface="Times New Roman" pitchFamily="18" charset="0"/>
                <a:cs typeface="Times New Roman" pitchFamily="18" charset="0"/>
              </a:rPr>
              <a:t>ОБРАЗОВАТЕЛЬНАЯ ОБЛАСТЬ </a:t>
            </a:r>
            <a:br>
              <a:rPr lang="ru-RU" sz="1600" b="1" dirty="0" smtClean="0">
                <a:solidFill>
                  <a:schemeClr val="tx1"/>
                </a:solidFill>
                <a:latin typeface="Times New Roman" pitchFamily="18" charset="0"/>
                <a:cs typeface="Times New Roman" pitchFamily="18" charset="0"/>
              </a:rPr>
            </a:br>
            <a:r>
              <a:rPr lang="ru-RU" sz="1600" b="1" dirty="0" smtClean="0">
                <a:solidFill>
                  <a:schemeClr val="tx1"/>
                </a:solidFill>
                <a:latin typeface="Times New Roman" pitchFamily="18" charset="0"/>
                <a:cs typeface="Times New Roman" pitchFamily="18" charset="0"/>
              </a:rPr>
              <a:t>«СОЦИАЛЬНО-КОММУНИКАТИВНОЕ РАЗВИТИЕ»</a:t>
            </a:r>
            <a:endParaRPr lang="ru-RU" sz="1600"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85720" y="928670"/>
            <a:ext cx="8286808" cy="5545282"/>
          </a:xfrm>
        </p:spPr>
        <p:txBody>
          <a:bodyPr>
            <a:noAutofit/>
          </a:bodyPr>
          <a:lstStyle/>
          <a:p>
            <a:pPr algn="just"/>
            <a:r>
              <a:rPr lang="ru-RU" sz="1400" b="1" dirty="0" smtClean="0">
                <a:latin typeface="Times New Roman" pitchFamily="18" charset="0"/>
                <a:cs typeface="Times New Roman" pitchFamily="18" charset="0"/>
              </a:rPr>
              <a:t>Основная цель:</a:t>
            </a:r>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позитивная социализация детей дошкольного возраста; приобщение детей к </a:t>
            </a:r>
            <a:r>
              <a:rPr lang="ru-RU" sz="1400" dirty="0" err="1" smtClean="0">
                <a:latin typeface="Times New Roman" pitchFamily="18" charset="0"/>
                <a:cs typeface="Times New Roman" pitchFamily="18" charset="0"/>
              </a:rPr>
              <a:t>социокультурным</a:t>
            </a:r>
            <a:r>
              <a:rPr lang="ru-RU" sz="1400" dirty="0" smtClean="0">
                <a:latin typeface="Times New Roman" pitchFamily="18" charset="0"/>
                <a:cs typeface="Times New Roman" pitchFamily="18" charset="0"/>
              </a:rPr>
              <a:t> нормам, традициям семьи, общества и государства; формирование основ безопасности.</a:t>
            </a:r>
          </a:p>
          <a:p>
            <a:pPr algn="just"/>
            <a:r>
              <a:rPr lang="ru-RU" sz="1400" b="1" dirty="0" smtClean="0">
                <a:latin typeface="Times New Roman" pitchFamily="18" charset="0"/>
                <a:cs typeface="Times New Roman" pitchFamily="18" charset="0"/>
              </a:rPr>
              <a:t>Задачи социально-коммуникативного развития по ФГОС ДО:</a:t>
            </a:r>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Усвоение норм и ценностей, принятых в обществе, включая моральные и нравственные ценности</a:t>
            </a:r>
          </a:p>
          <a:p>
            <a:pPr algn="just"/>
            <a:r>
              <a:rPr lang="ru-RU" sz="1400" dirty="0" smtClean="0">
                <a:latin typeface="Times New Roman" pitchFamily="18" charset="0"/>
                <a:cs typeface="Times New Roman" pitchFamily="18" charset="0"/>
              </a:rPr>
              <a:t>Развитие общения и взаимодействия ребёнка со взрослыми и сверстниками</a:t>
            </a:r>
          </a:p>
          <a:p>
            <a:pPr algn="just"/>
            <a:r>
              <a:rPr lang="ru-RU" sz="1400" dirty="0" smtClean="0">
                <a:latin typeface="Times New Roman" pitchFamily="18" charset="0"/>
                <a:cs typeface="Times New Roman" pitchFamily="18" charset="0"/>
              </a:rPr>
              <a:t>Становление самостоятельности, целенаправленности и </a:t>
            </a:r>
            <a:r>
              <a:rPr lang="ru-RU" sz="1400" dirty="0" err="1" smtClean="0">
                <a:latin typeface="Times New Roman" pitchFamily="18" charset="0"/>
                <a:cs typeface="Times New Roman" pitchFamily="18" charset="0"/>
              </a:rPr>
              <a:t>саморегуляции</a:t>
            </a:r>
            <a:r>
              <a:rPr lang="ru-RU" sz="1400" dirty="0" smtClean="0">
                <a:latin typeface="Times New Roman" pitchFamily="18" charset="0"/>
                <a:cs typeface="Times New Roman" pitchFamily="18" charset="0"/>
              </a:rPr>
              <a:t> собственных действий</a:t>
            </a:r>
          </a:p>
          <a:p>
            <a:pPr algn="just"/>
            <a:r>
              <a:rPr lang="ru-RU" sz="1400" dirty="0" smtClean="0">
                <a:latin typeface="Times New Roman" pitchFamily="18" charset="0"/>
                <a:cs typeface="Times New Roman" pitchFamily="18" charset="0"/>
              </a:rPr>
              <a:t>Развитие социального и эмоционального интеллекта, эмоциональной отзывчивости, сопереживания; формирование готовности к совместной деятельности со сверстниками</a:t>
            </a:r>
          </a:p>
          <a:p>
            <a:pPr algn="just"/>
            <a:r>
              <a:rPr lang="ru-RU" sz="1400" dirty="0" smtClean="0">
                <a:latin typeface="Times New Roman" pitchFamily="18" charset="0"/>
                <a:cs typeface="Times New Roman" pitchFamily="18" charset="0"/>
              </a:rPr>
              <a:t>Формирование уважительного отношения и чувства принадлежности к своей семье и к сообществу детей и взрослых в организации</a:t>
            </a:r>
          </a:p>
          <a:p>
            <a:pPr algn="just"/>
            <a:r>
              <a:rPr lang="ru-RU" sz="1400" dirty="0" smtClean="0">
                <a:latin typeface="Times New Roman" pitchFamily="18" charset="0"/>
                <a:cs typeface="Times New Roman" pitchFamily="18" charset="0"/>
              </a:rPr>
              <a:t>Формирование позитивных установок к различным видам труда и творчества</a:t>
            </a:r>
          </a:p>
          <a:p>
            <a:pPr algn="just"/>
            <a:r>
              <a:rPr lang="ru-RU" sz="1400" dirty="0" smtClean="0">
                <a:latin typeface="Times New Roman" pitchFamily="18" charset="0"/>
                <a:cs typeface="Times New Roman" pitchFamily="18" charset="0"/>
              </a:rPr>
              <a:t>Формирование основ безопасного поведения в быту, в социуме, природе</a:t>
            </a:r>
          </a:p>
          <a:p>
            <a:pPr algn="just"/>
            <a:r>
              <a:rPr lang="ru-RU" sz="1400" b="1" dirty="0" smtClean="0">
                <a:latin typeface="Times New Roman" pitchFamily="18" charset="0"/>
                <a:cs typeface="Times New Roman" pitchFamily="18" charset="0"/>
              </a:rPr>
              <a:t>Основные направления работы по социально-коммуникативному развитию детей с ТНР в компенсирующих группах:</a:t>
            </a:r>
          </a:p>
          <a:p>
            <a:pPr algn="just"/>
            <a:r>
              <a:rPr lang="ru-RU" sz="1400" i="1" dirty="0" smtClean="0">
                <a:latin typeface="Times New Roman" pitchFamily="18" charset="0"/>
                <a:cs typeface="Times New Roman" pitchFamily="18" charset="0"/>
              </a:rPr>
              <a:t>Социализация, развитие общения, нравственное воспитание</a:t>
            </a:r>
            <a:endParaRPr lang="ru-RU" sz="1400" dirty="0" smtClean="0">
              <a:latin typeface="Times New Roman" pitchFamily="18" charset="0"/>
              <a:cs typeface="Times New Roman" pitchFamily="18" charset="0"/>
            </a:endParaRPr>
          </a:p>
          <a:p>
            <a:pPr algn="just"/>
            <a:r>
              <a:rPr lang="ru-RU" sz="1400" i="1" dirty="0" smtClean="0">
                <a:latin typeface="Times New Roman" pitchFamily="18" charset="0"/>
                <a:cs typeface="Times New Roman" pitchFamily="18" charset="0"/>
              </a:rPr>
              <a:t>Ребёнок в семье и сообществе, патриотическое воспитание</a:t>
            </a:r>
            <a:endParaRPr lang="ru-RU" sz="1400" dirty="0" smtClean="0">
              <a:latin typeface="Times New Roman" pitchFamily="18" charset="0"/>
              <a:cs typeface="Times New Roman" pitchFamily="18" charset="0"/>
            </a:endParaRPr>
          </a:p>
          <a:p>
            <a:pPr algn="just"/>
            <a:r>
              <a:rPr lang="ru-RU" sz="1400" i="1" dirty="0" smtClean="0">
                <a:latin typeface="Times New Roman" pitchFamily="18" charset="0"/>
                <a:cs typeface="Times New Roman" pitchFamily="18" charset="0"/>
              </a:rPr>
              <a:t>Самообслуживание, самостоятельность, трудовое воспитание</a:t>
            </a:r>
            <a:endParaRPr lang="ru-RU" sz="1400" dirty="0" smtClean="0">
              <a:latin typeface="Times New Roman" pitchFamily="18" charset="0"/>
              <a:cs typeface="Times New Roman" pitchFamily="18" charset="0"/>
            </a:endParaRPr>
          </a:p>
          <a:p>
            <a:pPr algn="just"/>
            <a:r>
              <a:rPr lang="ru-RU" sz="1400" i="1" dirty="0" smtClean="0">
                <a:latin typeface="Times New Roman" pitchFamily="18" charset="0"/>
                <a:cs typeface="Times New Roman" pitchFamily="18" charset="0"/>
              </a:rPr>
              <a:t>Формирование основ безопасности</a:t>
            </a:r>
            <a:endParaRPr lang="ru-RU"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17</a:t>
            </a:fld>
            <a:endParaRPr lang="ru-RU"/>
          </a:p>
        </p:txBody>
      </p:sp>
      <p:pic>
        <p:nvPicPr>
          <p:cNvPr id="5" name="Picture 3" descr="C:\Documents and Settings\Администратор\Рабочий стол\материалы из интернета\разное\анимашки\t8510.gif"/>
          <p:cNvPicPr>
            <a:picLocks noChangeAspect="1" noChangeArrowheads="1" noCrop="1"/>
          </p:cNvPicPr>
          <p:nvPr/>
        </p:nvPicPr>
        <p:blipFill>
          <a:blip r:embed="rId2" cstate="print"/>
          <a:srcRect/>
          <a:stretch>
            <a:fillRect/>
          </a:stretch>
        </p:blipFill>
        <p:spPr bwMode="auto">
          <a:xfrm>
            <a:off x="5857884" y="5143512"/>
            <a:ext cx="2065572" cy="1314455"/>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7601272" cy="778098"/>
          </a:xfrm>
        </p:spPr>
        <p:txBody>
          <a:bodyPr>
            <a:normAutofit/>
          </a:bodyPr>
          <a:lstStyle/>
          <a:p>
            <a:pPr algn="ctr"/>
            <a:r>
              <a:rPr lang="ru-RU" sz="1600" b="1" dirty="0" smtClean="0">
                <a:solidFill>
                  <a:schemeClr val="tx1"/>
                </a:solidFill>
              </a:rPr>
              <a:t>ОБРАЗОВАТЕЛЬНАЯ ОБЛАСТЬ «ПОЗНАВАТЕЛЬНОЕ РАЗВИТИЕ»</a:t>
            </a:r>
            <a:endParaRPr lang="ru-RU" sz="1600" dirty="0">
              <a:solidFill>
                <a:schemeClr val="tx1"/>
              </a:solidFill>
            </a:endParaRPr>
          </a:p>
        </p:txBody>
      </p:sp>
      <p:sp>
        <p:nvSpPr>
          <p:cNvPr id="3" name="Содержимое 2"/>
          <p:cNvSpPr>
            <a:spLocks noGrp="1"/>
          </p:cNvSpPr>
          <p:nvPr>
            <p:ph sz="quarter" idx="1"/>
          </p:nvPr>
        </p:nvSpPr>
        <p:spPr>
          <a:xfrm>
            <a:off x="428596" y="1357298"/>
            <a:ext cx="8043890" cy="4973778"/>
          </a:xfrm>
        </p:spPr>
        <p:txBody>
          <a:bodyPr>
            <a:noAutofit/>
          </a:bodyPr>
          <a:lstStyle/>
          <a:p>
            <a:pPr algn="just"/>
            <a:r>
              <a:rPr lang="ru-RU" sz="1200" b="1" dirty="0" smtClean="0">
                <a:latin typeface="Times New Roman" pitchFamily="18" charset="0"/>
                <a:cs typeface="Times New Roman" pitchFamily="18" charset="0"/>
              </a:rPr>
              <a:t>Основная цель:</a:t>
            </a:r>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ознакомление с окружающим социальным миром, с природой и природными явлениями; формирование целостной картины мира; формирование элементарных математических представлений; развитие познавательно-исследовательской деятельности.</a:t>
            </a:r>
          </a:p>
          <a:p>
            <a:pPr algn="just"/>
            <a:r>
              <a:rPr lang="ru-RU" sz="1200" b="1" dirty="0" smtClean="0">
                <a:latin typeface="Times New Roman" pitchFamily="18" charset="0"/>
                <a:cs typeface="Times New Roman" pitchFamily="18" charset="0"/>
              </a:rPr>
              <a:t>Задачи познавательного развития по ФГОС ДО:</a:t>
            </a:r>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Развитие интересов детей, любознательности и познавательной мотивации</a:t>
            </a:r>
          </a:p>
          <a:p>
            <a:pPr algn="just"/>
            <a:r>
              <a:rPr lang="ru-RU" sz="1200" dirty="0" smtClean="0">
                <a:latin typeface="Times New Roman" pitchFamily="18" charset="0"/>
                <a:cs typeface="Times New Roman" pitchFamily="18" charset="0"/>
              </a:rPr>
              <a:t>Формирование познавательных действий, становление сознания</a:t>
            </a:r>
          </a:p>
          <a:p>
            <a:pPr algn="just"/>
            <a:r>
              <a:rPr lang="ru-RU" sz="1200" dirty="0" smtClean="0">
                <a:latin typeface="Times New Roman" pitchFamily="18" charset="0"/>
                <a:cs typeface="Times New Roman" pitchFamily="18" charset="0"/>
              </a:rPr>
              <a:t>Развитие воображения и творческой активности</a:t>
            </a:r>
          </a:p>
          <a:p>
            <a:pPr algn="just"/>
            <a:r>
              <a:rPr lang="ru-RU" sz="1200" dirty="0" smtClean="0">
                <a:latin typeface="Times New Roman" pitchFamily="18" charset="0"/>
                <a:cs typeface="Times New Roman" pitchFamily="18" charset="0"/>
              </a:rPr>
              <a:t>Формирование первичных представлений о себе, других людях</a:t>
            </a:r>
          </a:p>
          <a:p>
            <a:pPr algn="just"/>
            <a:r>
              <a:rPr lang="ru-RU" sz="1200" dirty="0" smtClean="0">
                <a:latin typeface="Times New Roman" pitchFamily="18" charset="0"/>
                <a:cs typeface="Times New Roman" pitchFamily="18" charset="0"/>
              </a:rPr>
              <a:t>Формирование первичных представлений об объектах окружающего мира, о свойствах и отношениях объектов окружающего мира (форме, цвете, размере, материале, звучании, ритме, темпе, количестве, числе, части и целом, пространстве и времени, движении и покое, причинах и следствиях и др.)</a:t>
            </a:r>
          </a:p>
          <a:p>
            <a:pPr algn="just"/>
            <a:r>
              <a:rPr lang="ru-RU" sz="1200" dirty="0" smtClean="0">
                <a:latin typeface="Times New Roman" pitchFamily="18" charset="0"/>
                <a:cs typeface="Times New Roman" pitchFamily="18" charset="0"/>
              </a:rPr>
              <a:t>Формирование первичных представлений о малой Родине и Отечестве, представлений о </a:t>
            </a:r>
            <a:r>
              <a:rPr lang="ru-RU" sz="1200" dirty="0" err="1" smtClean="0">
                <a:latin typeface="Times New Roman" pitchFamily="18" charset="0"/>
                <a:cs typeface="Times New Roman" pitchFamily="18" charset="0"/>
              </a:rPr>
              <a:t>социокультурных</a:t>
            </a:r>
            <a:r>
              <a:rPr lang="ru-RU" sz="1200" dirty="0" smtClean="0">
                <a:latin typeface="Times New Roman" pitchFamily="18" charset="0"/>
                <a:cs typeface="Times New Roman" pitchFamily="18" charset="0"/>
              </a:rPr>
              <a:t> ценностях нашего народа, об отечественных традициях и праздниках, о планете Земля как общем доме людей, о многообразии стран и народов мира</a:t>
            </a:r>
          </a:p>
          <a:p>
            <a:pPr algn="just"/>
            <a:r>
              <a:rPr lang="ru-RU" sz="1200" dirty="0" smtClean="0">
                <a:latin typeface="Times New Roman" pitchFamily="18" charset="0"/>
                <a:cs typeface="Times New Roman" pitchFamily="18" charset="0"/>
              </a:rPr>
              <a:t>Формирование первичных представлений об особенностях природы</a:t>
            </a:r>
          </a:p>
          <a:p>
            <a:pPr algn="just"/>
            <a:r>
              <a:rPr lang="ru-RU" sz="1200" b="1" dirty="0" smtClean="0">
                <a:latin typeface="Times New Roman" pitchFamily="18" charset="0"/>
                <a:cs typeface="Times New Roman" pitchFamily="18" charset="0"/>
              </a:rPr>
              <a:t>Основные направления работы по познавательному развитию детей С ТНР в компенсирующих группах:</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Развитие познавательно-исследовательской деятельности</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Приобщение к </a:t>
            </a:r>
            <a:r>
              <a:rPr lang="ru-RU" sz="1200" i="1" dirty="0" err="1" smtClean="0">
                <a:latin typeface="Times New Roman" pitchFamily="18" charset="0"/>
                <a:cs typeface="Times New Roman" pitchFamily="18" charset="0"/>
              </a:rPr>
              <a:t>социокультурным</a:t>
            </a:r>
            <a:r>
              <a:rPr lang="ru-RU" sz="1200" i="1" dirty="0" smtClean="0">
                <a:latin typeface="Times New Roman" pitchFamily="18" charset="0"/>
                <a:cs typeface="Times New Roman" pitchFamily="18" charset="0"/>
              </a:rPr>
              <a:t> ценностям</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Формирование элементарных математических представлений</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Ознакомление с миром природы</a:t>
            </a:r>
            <a:endParaRPr lang="ru-RU"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18</a:t>
            </a:fld>
            <a:endParaRPr lang="ru-RU"/>
          </a:p>
        </p:txBody>
      </p:sp>
      <p:pic>
        <p:nvPicPr>
          <p:cNvPr id="2050" name="Picture 2" descr="C:\Documents and Settings\Администратор\Рабочий стол\материалы из интернета\разное\анимашки\0a70a813e6efd7a4ff1cccca73be74c6.gif"/>
          <p:cNvPicPr>
            <a:picLocks noChangeAspect="1" noChangeArrowheads="1" noCrop="1"/>
          </p:cNvPicPr>
          <p:nvPr/>
        </p:nvPicPr>
        <p:blipFill>
          <a:blip r:embed="rId2" cstate="print"/>
          <a:srcRect/>
          <a:stretch>
            <a:fillRect/>
          </a:stretch>
        </p:blipFill>
        <p:spPr bwMode="auto">
          <a:xfrm>
            <a:off x="7429520" y="285728"/>
            <a:ext cx="1285878" cy="1285878"/>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7710518" cy="868346"/>
          </a:xfrm>
        </p:spPr>
        <p:txBody>
          <a:bodyPr>
            <a:normAutofit/>
          </a:bodyPr>
          <a:lstStyle/>
          <a:p>
            <a:pPr algn="ctr"/>
            <a:r>
              <a:rPr lang="ru-RU" sz="1800" b="1" dirty="0" smtClean="0">
                <a:solidFill>
                  <a:schemeClr val="tx1"/>
                </a:solidFill>
              </a:rPr>
              <a:t>ОБРАЗОВАТЕЛЬНАЯ ОБЛАСТЬ «РЕЧЕВОЕ РАЗВИТИЕ»</a:t>
            </a: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Содержимое 2"/>
          <p:cNvSpPr>
            <a:spLocks noGrp="1"/>
          </p:cNvSpPr>
          <p:nvPr>
            <p:ph sz="quarter" idx="1"/>
          </p:nvPr>
        </p:nvSpPr>
        <p:spPr>
          <a:xfrm>
            <a:off x="428596" y="1071546"/>
            <a:ext cx="8143932" cy="5402406"/>
          </a:xfrm>
        </p:spPr>
        <p:txBody>
          <a:bodyPr>
            <a:noAutofit/>
          </a:bodyPr>
          <a:lstStyle/>
          <a:p>
            <a:pPr algn="just"/>
            <a:r>
              <a:rPr lang="ru-RU" sz="1200" b="1" dirty="0" smtClean="0">
                <a:latin typeface="Times New Roman" pitchFamily="18" charset="0"/>
                <a:cs typeface="Times New Roman" pitchFamily="18" charset="0"/>
              </a:rPr>
              <a:t>Основная цель: </a:t>
            </a:r>
            <a:r>
              <a:rPr lang="ru-RU" sz="1200" dirty="0" smtClean="0">
                <a:latin typeface="Times New Roman" pitchFamily="18" charset="0"/>
                <a:cs typeface="Times New Roman" pitchFamily="18" charset="0"/>
              </a:rPr>
              <a:t>развитие свободного общения с взрослыми и детьми, овладение конструктивными способами и средствами взаимодействия с окружающими.</a:t>
            </a:r>
          </a:p>
          <a:p>
            <a:pPr algn="just"/>
            <a:r>
              <a:rPr lang="ru-RU" sz="1200" b="1" dirty="0" smtClean="0">
                <a:latin typeface="Times New Roman" pitchFamily="18" charset="0"/>
                <a:cs typeface="Times New Roman" pitchFamily="18" charset="0"/>
              </a:rPr>
              <a:t>Задачи речевого развития по ФГОС ДО:</a:t>
            </a:r>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Владение речью как средством общения и культуры</a:t>
            </a:r>
          </a:p>
          <a:p>
            <a:pPr algn="just"/>
            <a:r>
              <a:rPr lang="ru-RU" sz="1200" dirty="0" smtClean="0">
                <a:latin typeface="Times New Roman" pitchFamily="18" charset="0"/>
                <a:cs typeface="Times New Roman" pitchFamily="18" charset="0"/>
              </a:rPr>
              <a:t>Обогащение активного словаря</a:t>
            </a:r>
          </a:p>
          <a:p>
            <a:pPr algn="just"/>
            <a:r>
              <a:rPr lang="ru-RU" sz="1200" dirty="0" smtClean="0">
                <a:latin typeface="Times New Roman" pitchFamily="18" charset="0"/>
                <a:cs typeface="Times New Roman" pitchFamily="18" charset="0"/>
              </a:rPr>
              <a:t>Развитие связной, грамматически правильной диалогической и монологической речи</a:t>
            </a:r>
          </a:p>
          <a:p>
            <a:pPr algn="just"/>
            <a:r>
              <a:rPr lang="ru-RU" sz="1200" dirty="0" smtClean="0">
                <a:latin typeface="Times New Roman" pitchFamily="18" charset="0"/>
                <a:cs typeface="Times New Roman" pitchFamily="18" charset="0"/>
              </a:rPr>
              <a:t>Развитие речевого творчества</a:t>
            </a:r>
          </a:p>
          <a:p>
            <a:pPr algn="just"/>
            <a:r>
              <a:rPr lang="ru-RU" sz="1200" dirty="0" smtClean="0">
                <a:latin typeface="Times New Roman" pitchFamily="18" charset="0"/>
                <a:cs typeface="Times New Roman" pitchFamily="18" charset="0"/>
              </a:rPr>
              <a:t>Развитие звуковой и интонационной культуры речи, фонематического слуха</a:t>
            </a:r>
          </a:p>
          <a:p>
            <a:pPr algn="just"/>
            <a:r>
              <a:rPr lang="ru-RU" sz="1200" dirty="0" smtClean="0">
                <a:latin typeface="Times New Roman" pitchFamily="18" charset="0"/>
                <a:cs typeface="Times New Roman" pitchFamily="18" charset="0"/>
              </a:rPr>
              <a:t>Знакомство с книжной культурой, детской литературой, понимание на слух текстов различных жанров детской литературы</a:t>
            </a:r>
          </a:p>
          <a:p>
            <a:pPr algn="just"/>
            <a:r>
              <a:rPr lang="ru-RU" sz="1200" dirty="0" smtClean="0">
                <a:latin typeface="Times New Roman" pitchFamily="18" charset="0"/>
                <a:cs typeface="Times New Roman" pitchFamily="18" charset="0"/>
              </a:rPr>
              <a:t>Формирование звуковой аналитико-синтетической активности как предпосылки обучения грамоте</a:t>
            </a:r>
          </a:p>
          <a:p>
            <a:pPr algn="just"/>
            <a:r>
              <a:rPr lang="ru-RU" sz="1200" b="1" dirty="0" smtClean="0">
                <a:latin typeface="Times New Roman" pitchFamily="18" charset="0"/>
                <a:cs typeface="Times New Roman" pitchFamily="18" charset="0"/>
              </a:rPr>
              <a:t>Основные направления работы по развитию речи детей с ТНР в компенсирующих группах:</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Развитие словаря</a:t>
            </a:r>
            <a:r>
              <a:rPr lang="ru-RU" sz="1200" dirty="0" smtClean="0">
                <a:latin typeface="Times New Roman" pitchFamily="18" charset="0"/>
                <a:cs typeface="Times New Roman" pitchFamily="18" charset="0"/>
              </a:rPr>
              <a:t> (освоение значений слов и их уместное употребление в соответствии с контекстом высказывания, ситуацией, в которой происходит общение)</a:t>
            </a:r>
          </a:p>
          <a:p>
            <a:pPr algn="just"/>
            <a:r>
              <a:rPr lang="ru-RU" sz="1200" i="1" dirty="0" smtClean="0">
                <a:latin typeface="Times New Roman" pitchFamily="18" charset="0"/>
                <a:cs typeface="Times New Roman" pitchFamily="18" charset="0"/>
              </a:rPr>
              <a:t>Воспитание звуковой культуры речи</a:t>
            </a:r>
            <a:r>
              <a:rPr lang="ru-RU" sz="1200" dirty="0" smtClean="0">
                <a:latin typeface="Times New Roman" pitchFamily="18" charset="0"/>
                <a:cs typeface="Times New Roman" pitchFamily="18" charset="0"/>
              </a:rPr>
              <a:t> (развитие восприятия звуков родной речи и произношения)</a:t>
            </a:r>
          </a:p>
          <a:p>
            <a:pPr algn="just"/>
            <a:r>
              <a:rPr lang="ru-RU" sz="1200" i="1" dirty="0" smtClean="0">
                <a:latin typeface="Times New Roman" pitchFamily="18" charset="0"/>
                <a:cs typeface="Times New Roman" pitchFamily="18" charset="0"/>
              </a:rPr>
              <a:t>Воспитание интереса и любви к чтению, развитие литературной речи</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Развитие связной речи</a:t>
            </a:r>
            <a:r>
              <a:rPr lang="ru-RU" sz="1200" dirty="0" smtClean="0">
                <a:latin typeface="Times New Roman" pitchFamily="18" charset="0"/>
                <a:cs typeface="Times New Roman" pitchFamily="18" charset="0"/>
              </a:rPr>
              <a:t> (диалогическая (разговорная) речь, монологическая речь (рассказывание))</a:t>
            </a:r>
          </a:p>
          <a:p>
            <a:pPr algn="just"/>
            <a:r>
              <a:rPr lang="ru-RU" sz="1200" i="1" dirty="0" smtClean="0">
                <a:latin typeface="Times New Roman" pitchFamily="18" charset="0"/>
                <a:cs typeface="Times New Roman" pitchFamily="18" charset="0"/>
              </a:rPr>
              <a:t>Практическое овладение воспитанниками нормами речи </a:t>
            </a:r>
            <a:r>
              <a:rPr lang="ru-RU" sz="1200" dirty="0" smtClean="0">
                <a:latin typeface="Times New Roman" pitchFamily="18" charset="0"/>
                <a:cs typeface="Times New Roman" pitchFamily="18" charset="0"/>
              </a:rPr>
              <a:t>(способствование развитию речи как средства общения)</a:t>
            </a:r>
          </a:p>
          <a:p>
            <a:pPr algn="just"/>
            <a:r>
              <a:rPr lang="ru-RU" sz="1200" i="1" dirty="0" smtClean="0">
                <a:latin typeface="Times New Roman" pitchFamily="18" charset="0"/>
                <a:cs typeface="Times New Roman" pitchFamily="18" charset="0"/>
              </a:rPr>
              <a:t>Формирование грамматического строя речи</a:t>
            </a:r>
            <a:r>
              <a:rPr lang="ru-RU" sz="1200" dirty="0" smtClean="0">
                <a:latin typeface="Times New Roman" pitchFamily="18" charset="0"/>
                <a:cs typeface="Times New Roman" pitchFamily="18" charset="0"/>
              </a:rPr>
              <a:t> (морфология (изменение слов по родам, числам, </a:t>
            </a:r>
          </a:p>
          <a:p>
            <a:pPr algn="just">
              <a:buNone/>
            </a:pPr>
            <a:r>
              <a:rPr lang="ru-RU" sz="1200" dirty="0" smtClean="0">
                <a:latin typeface="Times New Roman" pitchFamily="18" charset="0"/>
                <a:cs typeface="Times New Roman" pitchFamily="18" charset="0"/>
              </a:rPr>
              <a:t>      падежам), синтаксис (освоение различных типов словосочетаний и предложений), словообразование)</a:t>
            </a:r>
          </a:p>
          <a:p>
            <a:pPr algn="just"/>
            <a:endParaRPr lang="ru-RU" sz="1200" dirty="0"/>
          </a:p>
        </p:txBody>
      </p:sp>
      <p:sp>
        <p:nvSpPr>
          <p:cNvPr id="4" name="Номер слайда 3"/>
          <p:cNvSpPr>
            <a:spLocks noGrp="1"/>
          </p:cNvSpPr>
          <p:nvPr>
            <p:ph type="sldNum" sz="quarter" idx="15"/>
          </p:nvPr>
        </p:nvSpPr>
        <p:spPr/>
        <p:txBody>
          <a:bodyPr/>
          <a:lstStyle/>
          <a:p>
            <a:fld id="{2B1B84AB-6190-4DA5-96C5-22410CB6E1C6}" type="slidenum">
              <a:rPr lang="ru-RU" smtClean="0"/>
              <a:pPr/>
              <a:t>19</a:t>
            </a:fld>
            <a:endParaRPr lang="ru-RU"/>
          </a:p>
        </p:txBody>
      </p:sp>
      <p:pic>
        <p:nvPicPr>
          <p:cNvPr id="1026" name="Picture 2" descr="C:\Documents and Settings\Администратор\Рабочий стол\материалы из интернета\разное\анимашки\574a61436c4d46c39fe790e129042249.gif"/>
          <p:cNvPicPr>
            <a:picLocks noChangeAspect="1" noChangeArrowheads="1" noCrop="1"/>
          </p:cNvPicPr>
          <p:nvPr/>
        </p:nvPicPr>
        <p:blipFill>
          <a:blip r:embed="rId2" cstate="print"/>
          <a:srcRect/>
          <a:stretch>
            <a:fillRect/>
          </a:stretch>
        </p:blipFill>
        <p:spPr bwMode="auto">
          <a:xfrm>
            <a:off x="7486078" y="18952"/>
            <a:ext cx="1285876" cy="878682"/>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5500726" cy="6715148"/>
          </a:xfrm>
        </p:spPr>
        <p:txBody>
          <a:bodyPr>
            <a:noAutofit/>
          </a:bodyPr>
          <a:lstStyle/>
          <a:p>
            <a:r>
              <a:rPr lang="ru-RU" sz="3600" dirty="0" smtClean="0"/>
              <a:t/>
            </a:r>
            <a:br>
              <a:rPr lang="ru-RU" sz="3600" dirty="0" smtClean="0"/>
            </a:br>
            <a:endParaRPr lang="ru-RU" sz="3600" b="1" dirty="0">
              <a:solidFill>
                <a:schemeClr val="tx2"/>
              </a:solidFill>
              <a:latin typeface="Georgia" pitchFamily="18" charset="0"/>
            </a:endParaRPr>
          </a:p>
        </p:txBody>
      </p:sp>
      <p:sp>
        <p:nvSpPr>
          <p:cNvPr id="6" name="Содержимое 5"/>
          <p:cNvSpPr>
            <a:spLocks noGrp="1"/>
          </p:cNvSpPr>
          <p:nvPr>
            <p:ph sz="quarter" idx="1"/>
          </p:nvPr>
        </p:nvSpPr>
        <p:spPr>
          <a:xfrm>
            <a:off x="428596" y="928670"/>
            <a:ext cx="8072494" cy="5643578"/>
          </a:xfrm>
        </p:spPr>
        <p:txBody>
          <a:bodyPr>
            <a:normAutofit/>
          </a:bodyPr>
          <a:lstStyle/>
          <a:p>
            <a:pPr marL="0" indent="266700">
              <a:buNone/>
            </a:pP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Программа разрабатывается и утверждается ДОУ самостоятельно в соответствии с настоящим федеральным образовательным стандартом и с учетом примерной адаптированной программы для дошкольников с ТНР, выставленной в реестре образовательных программ на сайте ФЕРО ( Адаптированная примерная основная образовательная программа для дошкольников с тяжёлыми нарушениями речи.)</a:t>
            </a:r>
          </a:p>
          <a:p>
            <a:pPr>
              <a:buNone/>
            </a:pPr>
            <a:r>
              <a:rPr lang="ru-RU" sz="1600" b="1" dirty="0" smtClean="0">
                <a:latin typeface="Times New Roman" pitchFamily="18" charset="0"/>
                <a:cs typeface="Times New Roman" pitchFamily="18" charset="0"/>
              </a:rPr>
              <a:t>Основания для разработки АООП это:</a:t>
            </a:r>
          </a:p>
          <a:p>
            <a:r>
              <a:rPr lang="ru-RU" sz="1600" dirty="0" smtClean="0">
                <a:latin typeface="Times New Roman" pitchFamily="18" charset="0"/>
                <a:cs typeface="Times New Roman" pitchFamily="18" charset="0"/>
              </a:rPr>
              <a:t>1.Заключение ТПМПК </a:t>
            </a:r>
          </a:p>
          <a:p>
            <a:r>
              <a:rPr lang="ru-RU" sz="1600" dirty="0" smtClean="0">
                <a:latin typeface="Times New Roman" pitchFamily="18" charset="0"/>
                <a:cs typeface="Times New Roman" pitchFamily="18" charset="0"/>
              </a:rPr>
              <a:t>2.Согласие родителей в форме заявления.</a:t>
            </a:r>
          </a:p>
          <a:p>
            <a:pPr>
              <a:buNone/>
            </a:pPr>
            <a:r>
              <a:rPr lang="ru-RU" sz="1600" b="1" dirty="0" smtClean="0">
                <a:latin typeface="Times New Roman" pitchFamily="18" charset="0"/>
                <a:cs typeface="Times New Roman" pitchFamily="18" charset="0"/>
              </a:rPr>
              <a:t>Составители АООП дошкольного образования:</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Заведующий МБДОУ № 45 «Малыш»		</a:t>
            </a:r>
            <a:r>
              <a:rPr lang="ru-RU" sz="1600" dirty="0" err="1" smtClean="0">
                <a:latin typeface="Times New Roman" pitchFamily="18" charset="0"/>
                <a:cs typeface="Times New Roman" pitchFamily="18" charset="0"/>
              </a:rPr>
              <a:t>Н.Н.Мошканова</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Руководитель МБДОУ № 45 «Малыш»                   А.И Голованова</a:t>
            </a:r>
          </a:p>
          <a:p>
            <a:r>
              <a:rPr lang="ru-RU" sz="1600" dirty="0" smtClean="0">
                <a:latin typeface="Times New Roman" pitchFamily="18" charset="0"/>
                <a:cs typeface="Times New Roman" pitchFamily="18" charset="0"/>
              </a:rPr>
              <a:t>Старший воспитатель			Е.Я. Чуркина</a:t>
            </a:r>
          </a:p>
          <a:p>
            <a:r>
              <a:rPr lang="ru-RU" sz="1600" dirty="0" smtClean="0">
                <a:latin typeface="Times New Roman" pitchFamily="18" charset="0"/>
                <a:cs typeface="Times New Roman" pitchFamily="18" charset="0"/>
              </a:rPr>
              <a:t>Учитель-логопед				</a:t>
            </a:r>
            <a:r>
              <a:rPr lang="ru-RU" sz="1600" dirty="0" err="1" smtClean="0">
                <a:latin typeface="Times New Roman" pitchFamily="18" charset="0"/>
                <a:cs typeface="Times New Roman" pitchFamily="18" charset="0"/>
              </a:rPr>
              <a:t>Р.Н.Шарова</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Учитель-логопед				</a:t>
            </a:r>
            <a:r>
              <a:rPr lang="ru-RU" sz="1600" dirty="0" err="1" smtClean="0">
                <a:latin typeface="Times New Roman" pitchFamily="18" charset="0"/>
                <a:cs typeface="Times New Roman" pitchFamily="18" charset="0"/>
              </a:rPr>
              <a:t>И.А.Буинцева</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Учитель-логопед                                                        Е.В.Демидова</a:t>
            </a:r>
          </a:p>
          <a:p>
            <a:pPr marL="273050" indent="-6350">
              <a:buNone/>
            </a:pP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2</a:t>
            </a:fld>
            <a:endParaRPr lang="ru-RU"/>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7110410" cy="334390"/>
          </a:xfrm>
        </p:spPr>
        <p:txBody>
          <a:bodyPr>
            <a:normAutofit fontScale="90000"/>
          </a:bodyPr>
          <a:lstStyle/>
          <a:p>
            <a:pPr algn="ct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000" b="1" dirty="0" smtClean="0">
                <a:solidFill>
                  <a:schemeClr val="tx1"/>
                </a:solidFill>
                <a:latin typeface="Times New Roman" pitchFamily="18" charset="0"/>
                <a:cs typeface="Times New Roman" pitchFamily="18" charset="0"/>
              </a:rPr>
              <a:t>ОБРАЗОВАТЕЛЬНАЯ ОБЛАСТЬ «ФИЗИЧЕСКОЕ РАЗВИТИЕ»</a:t>
            </a:r>
            <a:endParaRPr lang="ru-RU" sz="2000" dirty="0"/>
          </a:p>
        </p:txBody>
      </p:sp>
      <p:sp>
        <p:nvSpPr>
          <p:cNvPr id="3" name="Содержимое 2"/>
          <p:cNvSpPr>
            <a:spLocks noGrp="1"/>
          </p:cNvSpPr>
          <p:nvPr>
            <p:ph sz="quarter" idx="1"/>
          </p:nvPr>
        </p:nvSpPr>
        <p:spPr>
          <a:xfrm>
            <a:off x="323528" y="548680"/>
            <a:ext cx="8249000" cy="6095030"/>
          </a:xfrm>
        </p:spPr>
        <p:txBody>
          <a:bodyPr>
            <a:noAutofit/>
          </a:bodyPr>
          <a:lstStyle/>
          <a:p>
            <a:pPr algn="just"/>
            <a:r>
              <a:rPr lang="ru-RU" sz="1200" b="1" dirty="0" smtClean="0">
                <a:latin typeface="Times New Roman" pitchFamily="18" charset="0"/>
                <a:cs typeface="Times New Roman" pitchFamily="18" charset="0"/>
              </a:rPr>
              <a:t>Основная цель:</a:t>
            </a:r>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воспитание здорового, жизнерадостного, жизнестойкого, физически совершенного, гармонически и творчески развитого ребёнка</a:t>
            </a:r>
          </a:p>
          <a:p>
            <a:pPr algn="just"/>
            <a:r>
              <a:rPr lang="ru-RU" sz="1200" b="1" dirty="0" smtClean="0">
                <a:latin typeface="Times New Roman" pitchFamily="18" charset="0"/>
                <a:cs typeface="Times New Roman" pitchFamily="18" charset="0"/>
              </a:rPr>
              <a:t>Задачи физического развития: </a:t>
            </a:r>
            <a:endParaRPr lang="ru-RU" sz="1200" dirty="0" smtClean="0">
              <a:latin typeface="Times New Roman" pitchFamily="18" charset="0"/>
              <a:cs typeface="Times New Roman" pitchFamily="18" charset="0"/>
            </a:endParaRPr>
          </a:p>
          <a:p>
            <a:pPr algn="just"/>
            <a:r>
              <a:rPr lang="ru-RU" sz="1200" b="1" i="1" dirty="0" smtClean="0">
                <a:latin typeface="Times New Roman" pitchFamily="18" charset="0"/>
                <a:cs typeface="Times New Roman" pitchFamily="18" charset="0"/>
              </a:rPr>
              <a:t>Оздоровительные:</a:t>
            </a:r>
            <a:endParaRPr lang="ru-RU" sz="1200" dirty="0" smtClean="0">
              <a:latin typeface="Times New Roman" pitchFamily="18" charset="0"/>
              <a:cs typeface="Times New Roman" pitchFamily="18" charset="0"/>
            </a:endParaRPr>
          </a:p>
          <a:p>
            <a:pPr algn="just">
              <a:buNone/>
            </a:pPr>
            <a:r>
              <a:rPr lang="ru-RU" sz="1200" dirty="0" smtClean="0">
                <a:latin typeface="Times New Roman" pitchFamily="18" charset="0"/>
                <a:cs typeface="Times New Roman" pitchFamily="18" charset="0"/>
              </a:rPr>
              <a:t>       формирование правильной осанки; развитие гармоничного телосложения; развитие мышц лица, туловища, ног, рук, плечевого пояса, кистей, пальцев, шеи, глаз, внутренних органов </a:t>
            </a:r>
          </a:p>
          <a:p>
            <a:pPr algn="just"/>
            <a:r>
              <a:rPr lang="ru-RU" sz="1200" b="1" i="1" dirty="0" smtClean="0">
                <a:latin typeface="Times New Roman" pitchFamily="18" charset="0"/>
                <a:cs typeface="Times New Roman" pitchFamily="18" charset="0"/>
              </a:rPr>
              <a:t>Образовательные:</a:t>
            </a:r>
            <a:endParaRPr lang="ru-RU" sz="1200" dirty="0" smtClean="0">
              <a:latin typeface="Times New Roman" pitchFamily="18" charset="0"/>
              <a:cs typeface="Times New Roman" pitchFamily="18" charset="0"/>
            </a:endParaRPr>
          </a:p>
          <a:p>
            <a:pPr algn="just">
              <a:buNone/>
            </a:pPr>
            <a:r>
              <a:rPr lang="ru-RU" sz="1200" dirty="0" smtClean="0">
                <a:latin typeface="Times New Roman" pitchFamily="18" charset="0"/>
                <a:cs typeface="Times New Roman" pitchFamily="18" charset="0"/>
              </a:rPr>
              <a:t>       формирование двигательных умений и навыков; развитие психофизических качеств (быстроты, силы, гибкости, выносливости, глазомера, ловкости); развитие двигательных способностей (функции равновесия, координации движений)  </a:t>
            </a:r>
          </a:p>
          <a:p>
            <a:pPr algn="just"/>
            <a:r>
              <a:rPr lang="ru-RU" sz="1200" b="1" i="1" dirty="0" smtClean="0">
                <a:latin typeface="Times New Roman" pitchFamily="18" charset="0"/>
                <a:cs typeface="Times New Roman" pitchFamily="18" charset="0"/>
              </a:rPr>
              <a:t>Воспитательные:</a:t>
            </a:r>
            <a:endParaRPr lang="ru-RU" sz="1200" dirty="0" smtClean="0">
              <a:latin typeface="Times New Roman" pitchFamily="18" charset="0"/>
              <a:cs typeface="Times New Roman" pitchFamily="18" charset="0"/>
            </a:endParaRPr>
          </a:p>
          <a:p>
            <a:pPr algn="just">
              <a:buNone/>
            </a:pPr>
            <a:r>
              <a:rPr lang="ru-RU" sz="1200" dirty="0" smtClean="0">
                <a:latin typeface="Times New Roman" pitchFamily="18" charset="0"/>
                <a:cs typeface="Times New Roman" pitchFamily="18" charset="0"/>
              </a:rPr>
              <a:t>      формирование потребности в ежедневных физических упражнениях; воспитание умения рационально использовать физические упражнения в самостоятельной двигательной деятельности; приобретение грации, пластичности, выразительности движений; воспитание самостоятельности, инициативности, самоорганизации, взаимопомощи</a:t>
            </a:r>
          </a:p>
          <a:p>
            <a:pPr algn="just"/>
            <a:r>
              <a:rPr lang="ru-RU" sz="1200" b="1" dirty="0" smtClean="0">
                <a:latin typeface="Times New Roman" pitchFamily="18" charset="0"/>
                <a:cs typeface="Times New Roman" pitchFamily="18" charset="0"/>
              </a:rPr>
              <a:t>Основные направления работы по физическому развитию детей  с ТНР в компенсирующих группах:</a:t>
            </a:r>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Приобретение опыта в двигательной деятельности, связанной с выполнением упражнений, направленных на развитие физических качеств (координация, гибкость)</a:t>
            </a:r>
          </a:p>
          <a:p>
            <a:pPr algn="just"/>
            <a:r>
              <a:rPr lang="ru-RU" sz="1200" dirty="0" smtClean="0">
                <a:latin typeface="Times New Roman" pitchFamily="18" charset="0"/>
                <a:cs typeface="Times New Roman" pitchFamily="18" charset="0"/>
              </a:rPr>
              <a:t>Приобретение опыта в двигательной деятельности, способствующей правильному формированию опорно-двигательной системы организма, развитию равновесия, координации движения</a:t>
            </a:r>
          </a:p>
          <a:p>
            <a:pPr algn="just"/>
            <a:r>
              <a:rPr lang="ru-RU" sz="1200" dirty="0" smtClean="0">
                <a:latin typeface="Times New Roman" pitchFamily="18" charset="0"/>
                <a:cs typeface="Times New Roman" pitchFamily="18" charset="0"/>
              </a:rPr>
              <a:t>Приобретение опыта в двигательной активности, способствующей развитию крупной и мелкой моторики обеих рук</a:t>
            </a:r>
          </a:p>
          <a:p>
            <a:pPr algn="just"/>
            <a:r>
              <a:rPr lang="ru-RU" sz="1200" dirty="0" smtClean="0">
                <a:latin typeface="Times New Roman" pitchFamily="18" charset="0"/>
                <a:cs typeface="Times New Roman" pitchFamily="18" charset="0"/>
              </a:rPr>
              <a:t>Приобретение опыта в двигательной деятельности, связанной с правильным, не наносящим ущерб организму выполнением основных движений (ходьба, бег, мягкие прыжки, повороты в стороны)</a:t>
            </a:r>
          </a:p>
          <a:p>
            <a:pPr algn="just"/>
            <a:r>
              <a:rPr lang="ru-RU" sz="1200" dirty="0" smtClean="0">
                <a:latin typeface="Times New Roman" pitchFamily="18" charset="0"/>
                <a:cs typeface="Times New Roman" pitchFamily="18" charset="0"/>
              </a:rPr>
              <a:t>Формирование начальных представлений о некоторых видах спорта; овладение подвижными играми с правилами</a:t>
            </a:r>
          </a:p>
          <a:p>
            <a:pPr algn="just"/>
            <a:r>
              <a:rPr lang="ru-RU" sz="1200" dirty="0" smtClean="0">
                <a:latin typeface="Times New Roman" pitchFamily="18" charset="0"/>
                <a:cs typeface="Times New Roman" pitchFamily="18" charset="0"/>
              </a:rPr>
              <a:t>Становление целенаправленности и </a:t>
            </a:r>
            <a:r>
              <a:rPr lang="ru-RU" sz="1200" dirty="0" err="1" smtClean="0">
                <a:latin typeface="Times New Roman" pitchFamily="18" charset="0"/>
                <a:cs typeface="Times New Roman" pitchFamily="18" charset="0"/>
              </a:rPr>
              <a:t>саморегуляции</a:t>
            </a:r>
            <a:r>
              <a:rPr lang="ru-RU" sz="1200" dirty="0" smtClean="0">
                <a:latin typeface="Times New Roman" pitchFamily="18" charset="0"/>
                <a:cs typeface="Times New Roman" pitchFamily="18" charset="0"/>
              </a:rPr>
              <a:t> в двигательной сфере</a:t>
            </a:r>
          </a:p>
          <a:p>
            <a:pPr algn="just"/>
            <a:r>
              <a:rPr lang="ru-RU" sz="1200" dirty="0" smtClean="0">
                <a:latin typeface="Times New Roman" pitchFamily="18" charset="0"/>
                <a:cs typeface="Times New Roman" pitchFamily="18" charset="0"/>
              </a:rPr>
              <a:t>Становление ценностей здорового образа жизни; овладение его элементарными нормами и правилами </a:t>
            </a:r>
          </a:p>
          <a:p>
            <a:pPr algn="just">
              <a:buNone/>
            </a:pPr>
            <a:r>
              <a:rPr lang="ru-RU" sz="1200" dirty="0" smtClean="0">
                <a:latin typeface="Times New Roman" pitchFamily="18" charset="0"/>
                <a:cs typeface="Times New Roman" pitchFamily="18" charset="0"/>
              </a:rPr>
              <a:t>       (в питании, двигательном режиме, закаливании, при формировании полезных привычек и др.)</a:t>
            </a:r>
          </a:p>
          <a:p>
            <a:endParaRPr lang="ru-RU" sz="12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20</a:t>
            </a:fld>
            <a:endParaRPr lang="ru-RU"/>
          </a:p>
        </p:txBody>
      </p:sp>
      <p:pic>
        <p:nvPicPr>
          <p:cNvPr id="3074" name="Picture 2" descr="C:\Documents and Settings\Администратор\Рабочий стол\материалы из интернета\разное\анимашки\п.gif"/>
          <p:cNvPicPr>
            <a:picLocks noChangeAspect="1" noChangeArrowheads="1" noCrop="1"/>
          </p:cNvPicPr>
          <p:nvPr/>
        </p:nvPicPr>
        <p:blipFill>
          <a:blip r:embed="rId2" cstate="print"/>
          <a:srcRect/>
          <a:stretch>
            <a:fillRect/>
          </a:stretch>
        </p:blipFill>
        <p:spPr bwMode="auto">
          <a:xfrm>
            <a:off x="7786710" y="142852"/>
            <a:ext cx="762000" cy="1228725"/>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715404" cy="1071570"/>
          </a:xfrm>
        </p:spPr>
        <p:txBody>
          <a:bodyPr>
            <a:normAutofit/>
          </a:bodyPr>
          <a:lstStyle/>
          <a:p>
            <a:pPr algn="ctr"/>
            <a:r>
              <a:rPr lang="ru-RU" sz="1600" b="1" dirty="0" smtClean="0">
                <a:solidFill>
                  <a:schemeClr val="tx1"/>
                </a:solidFill>
                <a:latin typeface="Times New Roman" pitchFamily="18" charset="0"/>
                <a:cs typeface="Times New Roman" pitchFamily="18" charset="0"/>
              </a:rPr>
              <a:t>ОБРАЗОВАТЕЛЬНАЯ ОБЛАСТЬ </a:t>
            </a:r>
            <a:br>
              <a:rPr lang="ru-RU" sz="1600" b="1" dirty="0" smtClean="0">
                <a:solidFill>
                  <a:schemeClr val="tx1"/>
                </a:solidFill>
                <a:latin typeface="Times New Roman" pitchFamily="18" charset="0"/>
                <a:cs typeface="Times New Roman" pitchFamily="18" charset="0"/>
              </a:rPr>
            </a:br>
            <a:r>
              <a:rPr lang="ru-RU" sz="1600" b="1" dirty="0" smtClean="0">
                <a:solidFill>
                  <a:schemeClr val="tx1"/>
                </a:solidFill>
                <a:latin typeface="Times New Roman" pitchFamily="18" charset="0"/>
                <a:cs typeface="Times New Roman" pitchFamily="18" charset="0"/>
              </a:rPr>
              <a:t>«ХУДОЖЕСТВЕННО-ЭСТЕТИЧЕСКОЕ РАЗВИТИЕ»:</a:t>
            </a:r>
            <a:endParaRPr lang="ru-RU" sz="1600"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28596" y="1214422"/>
            <a:ext cx="8143932" cy="5259530"/>
          </a:xfrm>
        </p:spPr>
        <p:txBody>
          <a:bodyPr>
            <a:noAutofit/>
          </a:bodyPr>
          <a:lstStyle/>
          <a:p>
            <a:pPr algn="just"/>
            <a:r>
              <a:rPr lang="ru-RU" sz="1200" b="1" dirty="0" smtClean="0">
                <a:latin typeface="Times New Roman" pitchFamily="18" charset="0"/>
                <a:cs typeface="Times New Roman" pitchFamily="18" charset="0"/>
              </a:rPr>
              <a:t>Основная цель:</a:t>
            </a:r>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формирование интереса к эстетической стороне окружающей действительности; развитие эстетических чувств детей; развитие детского художественного творчества, интереса к самостоятельной творческой деятельности.</a:t>
            </a:r>
          </a:p>
          <a:p>
            <a:pPr algn="just"/>
            <a:r>
              <a:rPr lang="ru-RU" sz="1200" b="1" dirty="0" smtClean="0">
                <a:latin typeface="Times New Roman" pitchFamily="18" charset="0"/>
                <a:cs typeface="Times New Roman" pitchFamily="18" charset="0"/>
              </a:rPr>
              <a:t>Задачи художественно-эстетического развития по ФГОС ДО:</a:t>
            </a:r>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Развитие предпосылок ценностно-смыслового восприятия и понимания произведений искусства, мира природы</a:t>
            </a:r>
          </a:p>
          <a:p>
            <a:pPr algn="just"/>
            <a:r>
              <a:rPr lang="ru-RU" sz="1200" dirty="0" smtClean="0">
                <a:latin typeface="Times New Roman" pitchFamily="18" charset="0"/>
                <a:cs typeface="Times New Roman" pitchFamily="18" charset="0"/>
              </a:rPr>
              <a:t>Становление эстетического отношения к окружающему миру</a:t>
            </a:r>
          </a:p>
          <a:p>
            <a:pPr algn="just"/>
            <a:r>
              <a:rPr lang="ru-RU" sz="1200" dirty="0" smtClean="0">
                <a:latin typeface="Times New Roman" pitchFamily="18" charset="0"/>
                <a:cs typeface="Times New Roman" pitchFamily="18" charset="0"/>
              </a:rPr>
              <a:t>Формирование элементарных представлений о видах искусства</a:t>
            </a:r>
          </a:p>
          <a:p>
            <a:pPr algn="just"/>
            <a:r>
              <a:rPr lang="ru-RU" sz="1200" dirty="0" smtClean="0">
                <a:latin typeface="Times New Roman" pitchFamily="18" charset="0"/>
                <a:cs typeface="Times New Roman" pitchFamily="18" charset="0"/>
              </a:rPr>
              <a:t>Восприятие музыки</a:t>
            </a:r>
          </a:p>
          <a:p>
            <a:pPr algn="just"/>
            <a:r>
              <a:rPr lang="ru-RU" sz="1200" dirty="0" smtClean="0">
                <a:latin typeface="Times New Roman" pitchFamily="18" charset="0"/>
                <a:cs typeface="Times New Roman" pitchFamily="18" charset="0"/>
              </a:rPr>
              <a:t> Восприятие художественной литературы, фольклора</a:t>
            </a:r>
          </a:p>
          <a:p>
            <a:pPr algn="just"/>
            <a:r>
              <a:rPr lang="ru-RU" sz="1200" dirty="0" smtClean="0">
                <a:latin typeface="Times New Roman" pitchFamily="18" charset="0"/>
                <a:cs typeface="Times New Roman" pitchFamily="18" charset="0"/>
              </a:rPr>
              <a:t>Стимулирование сопереживания персонажам художественных произведений</a:t>
            </a:r>
          </a:p>
          <a:p>
            <a:pPr algn="just"/>
            <a:r>
              <a:rPr lang="ru-RU" sz="1200" dirty="0" smtClean="0">
                <a:latin typeface="Times New Roman" pitchFamily="18" charset="0"/>
                <a:cs typeface="Times New Roman" pitchFamily="18" charset="0"/>
              </a:rPr>
              <a:t>Реализация самостоятельной творческой деятельности (изобразительной, конструктивно-модельной, музыкальной и др.)</a:t>
            </a:r>
          </a:p>
          <a:p>
            <a:pPr algn="just"/>
            <a:r>
              <a:rPr lang="ru-RU" sz="1200" b="1" dirty="0" smtClean="0">
                <a:latin typeface="Times New Roman" pitchFamily="18" charset="0"/>
                <a:cs typeface="Times New Roman" pitchFamily="18" charset="0"/>
              </a:rPr>
              <a:t>Основные направления работы по художественно-эстетическому развитию детей с ТНР в компенсирующих группах:</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Приобщение к искусству</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Изобразительная деятельность</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Конструктивно-модельная  деятельность</a:t>
            </a:r>
            <a:endParaRPr lang="ru-RU" sz="1200" dirty="0" smtClean="0">
              <a:latin typeface="Times New Roman" pitchFamily="18" charset="0"/>
              <a:cs typeface="Times New Roman" pitchFamily="18" charset="0"/>
            </a:endParaRPr>
          </a:p>
          <a:p>
            <a:pPr algn="just"/>
            <a:r>
              <a:rPr lang="ru-RU" sz="1200" i="1" dirty="0" smtClean="0">
                <a:latin typeface="Times New Roman" pitchFamily="18" charset="0"/>
                <a:cs typeface="Times New Roman" pitchFamily="18" charset="0"/>
              </a:rPr>
              <a:t>Музыкальная  деятельность</a:t>
            </a:r>
            <a:endParaRPr lang="ru-RU" sz="1200" dirty="0" smtClean="0">
              <a:latin typeface="Times New Roman" pitchFamily="18" charset="0"/>
              <a:cs typeface="Times New Roman" pitchFamily="18" charset="0"/>
            </a:endParaRPr>
          </a:p>
          <a:p>
            <a:pPr algn="just"/>
            <a:endParaRPr lang="ru-RU" sz="12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21</a:t>
            </a:fld>
            <a:endParaRPr lang="ru-RU"/>
          </a:p>
        </p:txBody>
      </p:sp>
      <p:pic>
        <p:nvPicPr>
          <p:cNvPr id="4099" name="Picture 3" descr="C:\Documents and Settings\Администратор\Рабочий стол\материалы из интернета\разное\анимашки\b361b7018a1d01b9f42104e7c99c4a9b.gif"/>
          <p:cNvPicPr>
            <a:picLocks noChangeAspect="1" noChangeArrowheads="1" noCrop="1"/>
          </p:cNvPicPr>
          <p:nvPr/>
        </p:nvPicPr>
        <p:blipFill>
          <a:blip r:embed="rId2" cstate="print"/>
          <a:srcRect/>
          <a:stretch>
            <a:fillRect/>
          </a:stretch>
        </p:blipFill>
        <p:spPr bwMode="auto">
          <a:xfrm>
            <a:off x="6858016" y="5214950"/>
            <a:ext cx="1071570" cy="1176113"/>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71472" y="214290"/>
            <a:ext cx="7353328" cy="2357454"/>
          </a:xfrm>
        </p:spPr>
        <p:txBody>
          <a:bodyPr>
            <a:normAutofit fontScale="90000"/>
          </a:bodyPr>
          <a:lstStyle/>
          <a:p>
            <a:pPr indent="0"/>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2000" b="1" dirty="0" smtClean="0">
                <a:solidFill>
                  <a:schemeClr val="accent5">
                    <a:lumMod val="75000"/>
                  </a:schemeClr>
                </a:solidFill>
                <a:latin typeface="Times New Roman" pitchFamily="18" charset="0"/>
                <a:cs typeface="Times New Roman" pitchFamily="18" charset="0"/>
              </a:rPr>
              <a:t/>
            </a:r>
            <a:br>
              <a:rPr lang="ru-RU" sz="2000" b="1" dirty="0" smtClean="0">
                <a:solidFill>
                  <a:schemeClr val="accent5">
                    <a:lumMod val="75000"/>
                  </a:schemeClr>
                </a:solidFill>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Взаимодействие педагогического коллектива с семьей детей с ТНР</a:t>
            </a:r>
            <a:r>
              <a:rPr lang="ru-RU" sz="2000" b="1" dirty="0" smtClean="0">
                <a:solidFill>
                  <a:schemeClr val="tx1"/>
                </a:solidFill>
                <a:latin typeface="Times New Roman" pitchFamily="18" charset="0"/>
                <a:cs typeface="Times New Roman" pitchFamily="18" charset="0"/>
              </a:rPr>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
            </a:r>
            <a:br>
              <a:rPr lang="ru-RU" sz="2000" b="1" dirty="0" smtClean="0">
                <a:solidFill>
                  <a:schemeClr val="tx1"/>
                </a:solidFill>
                <a:latin typeface="Times New Roman" pitchFamily="18" charset="0"/>
                <a:cs typeface="Times New Roman" pitchFamily="18" charset="0"/>
              </a:rPr>
            </a:br>
            <a:r>
              <a:rPr lang="ru-RU" sz="1200" b="1" dirty="0" smtClean="0">
                <a:solidFill>
                  <a:schemeClr val="tx1"/>
                </a:solidFill>
                <a:latin typeface="Times New Roman" pitchFamily="18" charset="0"/>
                <a:cs typeface="Times New Roman" pitchFamily="18" charset="0"/>
              </a:rPr>
              <a:t>Цель:</a:t>
            </a:r>
            <a:r>
              <a:rPr lang="ru-RU" sz="1200" dirty="0" smtClean="0">
                <a:solidFill>
                  <a:schemeClr val="tx1"/>
                </a:solidFill>
                <a:latin typeface="Times New Roman" pitchFamily="18" charset="0"/>
                <a:cs typeface="Times New Roman" pitchFamily="18" charset="0"/>
              </a:rPr>
              <a:t> обеспечение взаимодействия с  семьей, вовлечение родителей в образовательный процесс для формирования у них компетентной педагогической позиции по отношению к собственному ребенку. </a:t>
            </a:r>
            <a:r>
              <a:rPr lang="ru-RU" sz="1200" b="1" dirty="0" smtClean="0">
                <a:solidFill>
                  <a:schemeClr val="tx1"/>
                </a:solidFill>
                <a:latin typeface="Times New Roman" pitchFamily="18" charset="0"/>
                <a:cs typeface="Times New Roman" pitchFamily="18" charset="0"/>
              </a:rPr>
              <a:t/>
            </a:r>
            <a:br>
              <a:rPr lang="ru-RU" sz="1200" b="1" dirty="0" smtClean="0">
                <a:solidFill>
                  <a:schemeClr val="tx1"/>
                </a:solidFill>
                <a:latin typeface="Times New Roman" pitchFamily="18" charset="0"/>
                <a:cs typeface="Times New Roman" pitchFamily="18" charset="0"/>
              </a:rPr>
            </a:br>
            <a:r>
              <a:rPr lang="ru-RU" sz="1200" b="1" dirty="0" smtClean="0">
                <a:solidFill>
                  <a:schemeClr val="tx1"/>
                </a:solidFill>
                <a:latin typeface="Times New Roman" pitchFamily="18" charset="0"/>
                <a:cs typeface="Times New Roman" pitchFamily="18" charset="0"/>
              </a:rPr>
              <a:t>Задачи:</a:t>
            </a:r>
            <a:br>
              <a:rPr lang="ru-RU" sz="1200" b="1"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вовлечение родителей в воспитательно-образовательный процесс;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внедрение эффективных технологий сотрудничества с родителями, активизация их участия в жизни ДОУ;</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создание активной информационно-развивающей среды, обеспечивающей единые подходы к развитию личности в семье и детском коллективе;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повышение родительской компетентности в вопросах воспитания и обучения детей. </a:t>
            </a:r>
            <a:r>
              <a:rPr lang="ru-RU" sz="1200" b="1" dirty="0" smtClean="0">
                <a:solidFill>
                  <a:schemeClr val="tx1"/>
                </a:solidFill>
                <a:latin typeface="Times New Roman" pitchFamily="18" charset="0"/>
                <a:cs typeface="Times New Roman" pitchFamily="18" charset="0"/>
              </a:rPr>
              <a:t/>
            </a:r>
            <a:br>
              <a:rPr lang="ru-RU" sz="1200" b="1" dirty="0" smtClean="0">
                <a:solidFill>
                  <a:schemeClr val="tx1"/>
                </a:solidFill>
                <a:latin typeface="Times New Roman" pitchFamily="18" charset="0"/>
                <a:cs typeface="Times New Roman" pitchFamily="18" charset="0"/>
              </a:rPr>
            </a:br>
            <a:r>
              <a:rPr lang="ru-RU" altLang="ru-RU" sz="1200" b="1" dirty="0" smtClean="0">
                <a:solidFill>
                  <a:schemeClr val="tx1"/>
                </a:solidFill>
                <a:latin typeface="Times New Roman" pitchFamily="18" charset="0"/>
                <a:cs typeface="Times New Roman" pitchFamily="18" charset="0"/>
              </a:rPr>
              <a:t>Направления :</a:t>
            </a:r>
            <a:endParaRPr lang="en-US" altLang="ru-RU" sz="1200" dirty="0">
              <a:solidFill>
                <a:schemeClr val="tx1"/>
              </a:solidFill>
              <a:latin typeface="Times New Roman" pitchFamily="18" charset="0"/>
              <a:cs typeface="Times New Roman" pitchFamily="18" charset="0"/>
            </a:endParaRPr>
          </a:p>
        </p:txBody>
      </p:sp>
      <p:sp>
        <p:nvSpPr>
          <p:cNvPr id="8208" name="AutoShape 16"/>
          <p:cNvSpPr>
            <a:spLocks noChangeArrowheads="1"/>
          </p:cNvSpPr>
          <p:nvPr/>
        </p:nvSpPr>
        <p:spPr bwMode="blackGray">
          <a:xfrm rot="16200000" flipH="1" flipV="1">
            <a:off x="3757441" y="2308794"/>
            <a:ext cx="322039" cy="586999"/>
          </a:xfrm>
          <a:prstGeom prst="rightArrow">
            <a:avLst>
              <a:gd name="adj1" fmla="val 46509"/>
              <a:gd name="adj2" fmla="val 42052"/>
            </a:avLst>
          </a:prstGeom>
          <a:gradFill rotWithShape="1">
            <a:gsLst>
              <a:gs pos="0">
                <a:schemeClr val="accent2">
                  <a:gamma/>
                  <a:tint val="0"/>
                  <a:invGamma/>
                  <a:alpha val="0"/>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220" name="AutoShape 28"/>
          <p:cNvSpPr>
            <a:spLocks noChangeArrowheads="1"/>
          </p:cNvSpPr>
          <p:nvPr/>
        </p:nvSpPr>
        <p:spPr bwMode="gray">
          <a:xfrm>
            <a:off x="323528" y="2780928"/>
            <a:ext cx="8071924" cy="648072"/>
          </a:xfrm>
          <a:prstGeom prst="roundRect">
            <a:avLst>
              <a:gd name="adj" fmla="val 50000"/>
            </a:avLst>
          </a:prstGeom>
          <a:solidFill>
            <a:schemeClr val="accent2">
              <a:alpha val="50000"/>
            </a:schemeClr>
          </a:solidFill>
          <a:ln>
            <a:noFill/>
          </a:ln>
          <a:effectLst/>
          <a:extLst>
            <a:ext uri="{91240B29-F687-4F45-9708-019B960494DF}">
              <a14:hiddenLine xmlns:a14="http://schemas.microsoft.com/office/drawing/2010/main" w="57150" algn="ctr">
                <a:solidFill>
                  <a:srgbClr val="C68AD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223" name="Rectangle 31"/>
          <p:cNvSpPr>
            <a:spLocks noChangeArrowheads="1"/>
          </p:cNvSpPr>
          <p:nvPr/>
        </p:nvSpPr>
        <p:spPr bwMode="gray">
          <a:xfrm>
            <a:off x="539552" y="2852936"/>
            <a:ext cx="7390034" cy="45243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ru-RU" sz="1400" b="1" dirty="0" smtClean="0">
                <a:latin typeface="Times New Roman" pitchFamily="18" charset="0"/>
                <a:cs typeface="Times New Roman" pitchFamily="18" charset="0"/>
              </a:rPr>
              <a:t>аналитическое -</a:t>
            </a:r>
            <a:r>
              <a:rPr lang="ru-RU" sz="14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изучение семьи, выяснение образовательных потребностей ребёнка с ТНР и предпочтений родителей для согласования воспитательных воздействий на ребенка</a:t>
            </a:r>
            <a:endParaRPr lang="ru-RU" sz="1400" dirty="0" smtClean="0">
              <a:latin typeface="Times New Roman" pitchFamily="18" charset="0"/>
              <a:cs typeface="Times New Roman" pitchFamily="18" charset="0"/>
            </a:endParaRPr>
          </a:p>
        </p:txBody>
      </p:sp>
      <p:sp>
        <p:nvSpPr>
          <p:cNvPr id="8226" name="AutoShape 34"/>
          <p:cNvSpPr>
            <a:spLocks noChangeArrowheads="1"/>
          </p:cNvSpPr>
          <p:nvPr/>
        </p:nvSpPr>
        <p:spPr bwMode="blackGray">
          <a:xfrm rot="16200000" flipV="1">
            <a:off x="4453893" y="2300783"/>
            <a:ext cx="409670" cy="690645"/>
          </a:xfrm>
          <a:prstGeom prst="rightArrow">
            <a:avLst>
              <a:gd name="adj1" fmla="val 46509"/>
              <a:gd name="adj2" fmla="val 42098"/>
            </a:avLst>
          </a:prstGeom>
          <a:gradFill rotWithShape="1">
            <a:gsLst>
              <a:gs pos="0">
                <a:schemeClr val="accent1">
                  <a:gamma/>
                  <a:tint val="0"/>
                  <a:invGamma/>
                  <a:alpha val="0"/>
                </a:schemeClr>
              </a:gs>
              <a:gs pos="100000">
                <a:schemeClr val="accent1"/>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0" name="AutoShape 28"/>
          <p:cNvSpPr>
            <a:spLocks noChangeArrowheads="1"/>
          </p:cNvSpPr>
          <p:nvPr/>
        </p:nvSpPr>
        <p:spPr bwMode="gray">
          <a:xfrm>
            <a:off x="323528" y="3717032"/>
            <a:ext cx="8177562" cy="720080"/>
          </a:xfrm>
          <a:prstGeom prst="roundRect">
            <a:avLst>
              <a:gd name="adj" fmla="val 50000"/>
            </a:avLst>
          </a:prstGeom>
          <a:solidFill>
            <a:schemeClr val="accent2">
              <a:alpha val="50000"/>
            </a:schemeClr>
          </a:solidFill>
          <a:ln>
            <a:noFill/>
          </a:ln>
          <a:effectLst/>
          <a:extLst>
            <a:ext uri="{91240B29-F687-4F45-9708-019B960494DF}">
              <a14:hiddenLine xmlns:a14="http://schemas.microsoft.com/office/drawing/2010/main" w="57150" algn="ctr">
                <a:solidFill>
                  <a:srgbClr val="C68AD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 name="AutoShape 28"/>
          <p:cNvSpPr>
            <a:spLocks noChangeArrowheads="1"/>
          </p:cNvSpPr>
          <p:nvPr/>
        </p:nvSpPr>
        <p:spPr bwMode="gray">
          <a:xfrm>
            <a:off x="395536" y="4797152"/>
            <a:ext cx="8249570" cy="792088"/>
          </a:xfrm>
          <a:prstGeom prst="roundRect">
            <a:avLst>
              <a:gd name="adj" fmla="val 50000"/>
            </a:avLst>
          </a:prstGeom>
          <a:solidFill>
            <a:schemeClr val="accent2">
              <a:alpha val="50000"/>
            </a:schemeClr>
          </a:solidFill>
          <a:ln>
            <a:noFill/>
          </a:ln>
          <a:effectLst/>
          <a:extLst>
            <a:ext uri="{91240B29-F687-4F45-9708-019B960494DF}">
              <a14:hiddenLine xmlns:a14="http://schemas.microsoft.com/office/drawing/2010/main" w="57150" algn="ctr">
                <a:solidFill>
                  <a:srgbClr val="C68AD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2" name="Rectangle 31"/>
          <p:cNvSpPr>
            <a:spLocks noChangeArrowheads="1"/>
          </p:cNvSpPr>
          <p:nvPr/>
        </p:nvSpPr>
        <p:spPr bwMode="gray">
          <a:xfrm>
            <a:off x="539552" y="3789040"/>
            <a:ext cx="7704856" cy="618631"/>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ru-RU" sz="1400" b="1" dirty="0" err="1" smtClean="0">
                <a:latin typeface="Times New Roman" pitchFamily="18" charset="0"/>
                <a:cs typeface="Times New Roman" pitchFamily="18" charset="0"/>
              </a:rPr>
              <a:t>коммуникативно</a:t>
            </a:r>
            <a:r>
              <a:rPr lang="ru-RU" sz="1400" b="1" dirty="0" smtClean="0">
                <a:latin typeface="Times New Roman" pitchFamily="18" charset="0"/>
                <a:cs typeface="Times New Roman" pitchFamily="18" charset="0"/>
              </a:rPr>
              <a:t> - </a:t>
            </a:r>
            <a:r>
              <a:rPr lang="ru-RU" sz="1400" b="1" dirty="0" err="1" smtClean="0">
                <a:latin typeface="Times New Roman" pitchFamily="18" charset="0"/>
                <a:cs typeface="Times New Roman" pitchFamily="18" charset="0"/>
              </a:rPr>
              <a:t>деятельностное</a:t>
            </a:r>
            <a:r>
              <a:rPr lang="ru-RU" sz="1400" b="1"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направлено на повышение педагогической культуры родителей; вовлечение родителей в воспитательно-образовательный процесс; создание активной развивающей среды, обеспечивающей единые подходы к развитию личности в семье и детском коллективе. </a:t>
            </a:r>
            <a:endParaRPr lang="en-US" altLang="ru-RU" sz="1200" b="1" dirty="0">
              <a:solidFill>
                <a:srgbClr val="002060"/>
              </a:solidFill>
              <a:latin typeface="Times New Roman" pitchFamily="18" charset="0"/>
              <a:cs typeface="Times New Roman" pitchFamily="18" charset="0"/>
            </a:endParaRPr>
          </a:p>
        </p:txBody>
      </p:sp>
      <p:sp>
        <p:nvSpPr>
          <p:cNvPr id="43" name="Rectangle 31"/>
          <p:cNvSpPr>
            <a:spLocks noChangeArrowheads="1"/>
          </p:cNvSpPr>
          <p:nvPr/>
        </p:nvSpPr>
        <p:spPr bwMode="gray">
          <a:xfrm>
            <a:off x="467544" y="4797152"/>
            <a:ext cx="7819200" cy="45243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ru-RU" sz="1400" b="1" dirty="0" smtClean="0">
                <a:latin typeface="Times New Roman" pitchFamily="18" charset="0"/>
                <a:cs typeface="Times New Roman" pitchFamily="18" charset="0"/>
              </a:rPr>
              <a:t>информационное - </a:t>
            </a:r>
            <a:r>
              <a:rPr lang="ru-RU" sz="1200" dirty="0" smtClean="0">
                <a:latin typeface="Times New Roman" pitchFamily="18" charset="0"/>
                <a:cs typeface="Times New Roman" pitchFamily="18" charset="0"/>
              </a:rPr>
              <a:t>пропаганда и популяризация опыта деятельности ДОО; создание открытого информационного пространства (сайт ДОО, форум, группы в социальных сетях и др.) </a:t>
            </a:r>
            <a:endParaRPr lang="en-US" altLang="ru-RU" sz="1200" b="1" dirty="0">
              <a:solidFill>
                <a:srgbClr val="002060"/>
              </a:solidFill>
              <a:latin typeface="Times New Roman" pitchFamily="18" charset="0"/>
              <a:cs typeface="Times New Roman" pitchFamily="18" charset="0"/>
            </a:endParaRP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normAutofit/>
          </a:bodyPr>
          <a:lstStyle/>
          <a:p>
            <a:pPr algn="ctr"/>
            <a:r>
              <a:rPr lang="ru-RU" sz="2000" b="1" dirty="0" smtClean="0">
                <a:solidFill>
                  <a:schemeClr val="tx1"/>
                </a:solidFill>
                <a:latin typeface="Times New Roman" pitchFamily="18" charset="0"/>
                <a:cs typeface="Times New Roman" pitchFamily="18" charset="0"/>
              </a:rPr>
              <a:t>КОРРЕКЦИОННАЯ РАБОТА С ДЕТЬМИ ТНР</a:t>
            </a:r>
            <a:endParaRPr lang="ru-RU" sz="2000"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500034" y="1285860"/>
            <a:ext cx="7467600" cy="4873752"/>
          </a:xfrm>
        </p:spPr>
        <p:txBody>
          <a:bodyPr>
            <a:normAutofit/>
          </a:bodyPr>
          <a:lstStyle/>
          <a:p>
            <a:r>
              <a:rPr lang="ru-RU" sz="1600" dirty="0" smtClean="0">
                <a:latin typeface="Times New Roman" pitchFamily="18" charset="0"/>
                <a:cs typeface="Times New Roman" pitchFamily="18" charset="0"/>
              </a:rPr>
              <a:t>В группе компенсирующей направленности ДОО коррекционное направление работы является приоритетным, так как целью его является выравнивание речевого и психофизического развития детей. Все педагоги, специалисты, родители под руководством учителя-логопеда занимаются коррекционно-развивающей работой, участвуют в исправлении речевого нарушения, следят за речью детей и закрепляют речевые навыки, сформированные учителем – логопедом.</a:t>
            </a:r>
          </a:p>
          <a:p>
            <a:pPr>
              <a:buNone/>
            </a:pPr>
            <a:r>
              <a:rPr lang="ru-RU" sz="1600" dirty="0" smtClean="0">
                <a:latin typeface="Times New Roman" pitchFamily="18" charset="0"/>
                <a:cs typeface="Times New Roman" pitchFamily="18" charset="0"/>
              </a:rPr>
              <a:t> В   разделе «Коррекционная работа»  представлены:</a:t>
            </a:r>
          </a:p>
          <a:p>
            <a:pPr>
              <a:spcBef>
                <a:spcPts val="0"/>
              </a:spcBef>
            </a:pPr>
            <a:r>
              <a:rPr lang="ru-RU" sz="1600" dirty="0" smtClean="0">
                <a:latin typeface="Times New Roman" pitchFamily="18" charset="0"/>
                <a:cs typeface="Times New Roman" pitchFamily="18" charset="0"/>
              </a:rPr>
              <a:t>задачи </a:t>
            </a:r>
          </a:p>
          <a:p>
            <a:pPr>
              <a:spcBef>
                <a:spcPts val="0"/>
              </a:spcBef>
            </a:pPr>
            <a:r>
              <a:rPr lang="ru-RU" sz="1600" dirty="0" smtClean="0">
                <a:latin typeface="Times New Roman" pitchFamily="18" charset="0"/>
                <a:cs typeface="Times New Roman" pitchFamily="18" charset="0"/>
              </a:rPr>
              <a:t> специальные условия </a:t>
            </a:r>
          </a:p>
          <a:p>
            <a:pPr>
              <a:spcBef>
                <a:spcPts val="0"/>
              </a:spcBef>
            </a:pPr>
            <a:r>
              <a:rPr lang="ru-RU" sz="1600" dirty="0" smtClean="0">
                <a:latin typeface="Times New Roman" pitchFamily="18" charset="0"/>
                <a:cs typeface="Times New Roman" pitchFamily="18" charset="0"/>
              </a:rPr>
              <a:t>содержание дифференциальной диагностики речевых и неречевых функций</a:t>
            </a:r>
          </a:p>
          <a:p>
            <a:pPr>
              <a:spcBef>
                <a:spcPts val="0"/>
              </a:spcBef>
            </a:pPr>
            <a:r>
              <a:rPr lang="ru-RU" sz="1600" dirty="0" smtClean="0">
                <a:latin typeface="Times New Roman" pitchFamily="18" charset="0"/>
                <a:cs typeface="Times New Roman" pitchFamily="18" charset="0"/>
              </a:rPr>
              <a:t>содержание коррекционной работы  с различными уровнями речевого развития.</a:t>
            </a:r>
          </a:p>
          <a:p>
            <a:r>
              <a:rPr lang="ru-RU" sz="1600" dirty="0" smtClean="0">
                <a:latin typeface="Times New Roman" pitchFamily="18" charset="0"/>
                <a:cs typeface="Times New Roman" pitchFamily="18" charset="0"/>
              </a:rPr>
              <a:t>Примерный индивидуальный  маршрут комплексного сопровождения дошкольника </a:t>
            </a:r>
            <a:r>
              <a:rPr lang="ru-RU" sz="1600" dirty="0" smtClean="0">
                <a:latin typeface="Times New Roman" pitchFamily="18" charset="0"/>
                <a:cs typeface="Times New Roman" pitchFamily="18" charset="0"/>
              </a:rPr>
              <a:t>с   ТНР</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Мониторинг общего и речевого развития детей</a:t>
            </a:r>
          </a:p>
          <a:p>
            <a:pPr>
              <a:buNone/>
            </a:pPr>
            <a:endParaRPr lang="ru-RU" sz="1800" dirty="0" smtClean="0">
              <a:latin typeface="Times New Roman" panose="02020603050405020304" pitchFamily="18" charset="0"/>
              <a:cs typeface="Times New Roman" panose="02020603050405020304" pitchFamily="18" charset="0"/>
            </a:endParaRPr>
          </a:p>
          <a:p>
            <a:endParaRPr lang="ru-RU" sz="1800" dirty="0" smtClean="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23</a:t>
            </a:fld>
            <a:endParaRPr lang="ru-RU"/>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7457256" cy="922114"/>
          </a:xfrm>
        </p:spPr>
        <p:txBody>
          <a:bodyPr>
            <a:normAutofit/>
          </a:bodyPr>
          <a:lstStyle/>
          <a:p>
            <a:pPr algn="ctr"/>
            <a:r>
              <a:rPr lang="ru-RU" sz="2000" b="1" dirty="0" smtClean="0">
                <a:solidFill>
                  <a:schemeClr val="tx1"/>
                </a:solidFill>
                <a:latin typeface="Times New Roman" panose="02020603050405020304" pitchFamily="18" charset="0"/>
                <a:cs typeface="Times New Roman" panose="02020603050405020304" pitchFamily="18" charset="0"/>
              </a:rPr>
              <a:t>Мониторинг достижений воспитанников </a:t>
            </a:r>
            <a:br>
              <a:rPr lang="ru-RU" sz="2000" b="1" dirty="0" smtClean="0">
                <a:solidFill>
                  <a:schemeClr val="tx1"/>
                </a:solidFill>
                <a:latin typeface="Times New Roman" panose="02020603050405020304" pitchFamily="18" charset="0"/>
                <a:cs typeface="Times New Roman" panose="02020603050405020304" pitchFamily="18" charset="0"/>
              </a:rPr>
            </a:br>
            <a:r>
              <a:rPr lang="ru-RU" sz="2000" b="1" dirty="0" smtClean="0">
                <a:solidFill>
                  <a:schemeClr val="tx1"/>
                </a:solidFill>
                <a:latin typeface="Times New Roman" panose="02020603050405020304" pitchFamily="18" charset="0"/>
                <a:cs typeface="Times New Roman" panose="02020603050405020304" pitchFamily="18" charset="0"/>
              </a:rPr>
              <a:t>планируемых результатов</a:t>
            </a:r>
            <a:endParaRPr lang="ru-RU" sz="2000" dirty="0"/>
          </a:p>
        </p:txBody>
      </p:sp>
      <p:sp>
        <p:nvSpPr>
          <p:cNvPr id="3" name="Номер слайда 2"/>
          <p:cNvSpPr>
            <a:spLocks noGrp="1"/>
          </p:cNvSpPr>
          <p:nvPr>
            <p:ph type="sldNum" sz="quarter" idx="11"/>
          </p:nvPr>
        </p:nvSpPr>
        <p:spPr/>
        <p:txBody>
          <a:bodyPr/>
          <a:lstStyle/>
          <a:p>
            <a:fld id="{2B1B84AB-6190-4DA5-96C5-22410CB6E1C6}" type="slidenum">
              <a:rPr lang="ru-RU" smtClean="0"/>
              <a:pPr/>
              <a:t>24</a:t>
            </a:fld>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4168345433"/>
              </p:ext>
            </p:extLst>
          </p:nvPr>
        </p:nvGraphicFramePr>
        <p:xfrm>
          <a:off x="323528" y="1305738"/>
          <a:ext cx="8034686" cy="4428312"/>
        </p:xfrm>
        <a:graphic>
          <a:graphicData uri="http://schemas.openxmlformats.org/drawingml/2006/table">
            <a:tbl>
              <a:tblPr/>
              <a:tblGrid>
                <a:gridCol w="2592288"/>
                <a:gridCol w="2592288"/>
                <a:gridCol w="936104"/>
                <a:gridCol w="792088"/>
                <a:gridCol w="1121918"/>
              </a:tblGrid>
              <a:tr h="399147">
                <a:tc>
                  <a:txBody>
                    <a:bodyPr/>
                    <a:lstStyle/>
                    <a:p>
                      <a:pPr algn="ctr">
                        <a:spcAft>
                          <a:spcPts val="0"/>
                        </a:spcAft>
                      </a:pPr>
                      <a:r>
                        <a:rPr lang="ru-RU" sz="1400" b="1" kern="1200" dirty="0">
                          <a:latin typeface="Times New Roman"/>
                        </a:rPr>
                        <a:t>специалисты</a:t>
                      </a:r>
                      <a:endParaRPr lang="ru-RU" sz="1400" dirty="0">
                        <a:latin typeface="Calibri"/>
                      </a:endParaRPr>
                    </a:p>
                    <a:p>
                      <a:pPr algn="ctr">
                        <a:spcAft>
                          <a:spcPts val="0"/>
                        </a:spcAft>
                      </a:pPr>
                      <a:r>
                        <a:rPr lang="ru-RU" sz="1400" b="1" kern="1200" dirty="0">
                          <a:latin typeface="Times New Roman"/>
                        </a:rPr>
                        <a:t>сопровождения</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kern="1200" dirty="0">
                          <a:latin typeface="Times New Roman"/>
                        </a:rPr>
                        <a:t>критерии</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ru-RU" sz="1400" b="1" kern="1200">
                          <a:latin typeface="Times New Roman"/>
                        </a:rPr>
                        <a:t>особенности развития ребенка</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r>
                        <a:rPr lang="ru-RU" sz="1400" b="1" kern="1200">
                          <a:latin typeface="Times New Roman"/>
                        </a:rPr>
                        <a:t>задачи</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512">
                <a:tc rowSpan="13">
                  <a:txBody>
                    <a:bodyPr/>
                    <a:lstStyle/>
                    <a:p>
                      <a:pPr algn="ctr">
                        <a:spcAft>
                          <a:spcPts val="0"/>
                        </a:spcAft>
                      </a:pPr>
                      <a:r>
                        <a:rPr lang="ru-RU" sz="1400" kern="1200" dirty="0">
                          <a:latin typeface="Times New Roman"/>
                        </a:rPr>
                        <a:t>учитель-логопед</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ru-RU" sz="1400" b="1" kern="1200" dirty="0">
                          <a:latin typeface="Times New Roman"/>
                        </a:rPr>
                        <a:t>Состояние неречевых психических функций: </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b="1" kern="1200">
                          <a:latin typeface="Times New Roman"/>
                        </a:rPr>
                        <a:t>дефициты</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kern="1200" dirty="0">
                          <a:latin typeface="Times New Roman"/>
                        </a:rPr>
                        <a:t>ресурсы</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27">
                <a:tc vMerge="1">
                  <a:txBody>
                    <a:bodyPr/>
                    <a:lstStyle/>
                    <a:p>
                      <a:endParaRPr lang="ru-RU"/>
                    </a:p>
                  </a:txBody>
                  <a:tcPr/>
                </a:tc>
                <a:tc vMerge="1">
                  <a:txBody>
                    <a:bodyPr/>
                    <a:lstStyle/>
                    <a:p>
                      <a:endParaRPr lang="ru-RU"/>
                    </a:p>
                  </a:txBody>
                  <a:tcPr/>
                </a:tc>
                <a:tc rowSpan="2">
                  <a:txBody>
                    <a:bodyPr/>
                    <a:lstStyle/>
                    <a:p>
                      <a:pP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99573">
                <a:tc vMerge="1">
                  <a:txBody>
                    <a:bodyPr/>
                    <a:lstStyle/>
                    <a:p>
                      <a:endParaRPr lang="ru-RU"/>
                    </a:p>
                  </a:txBody>
                  <a:tcPr/>
                </a:tc>
                <a:tc>
                  <a:txBody>
                    <a:bodyPr/>
                    <a:lstStyle/>
                    <a:p>
                      <a:pPr>
                        <a:spcAft>
                          <a:spcPts val="0"/>
                        </a:spcAft>
                      </a:pPr>
                      <a:r>
                        <a:rPr lang="ru-RU" sz="1400" kern="1200" dirty="0">
                          <a:latin typeface="Times New Roman"/>
                        </a:rPr>
                        <a:t>Слуховое внимание</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r>
              <a:tr h="229509">
                <a:tc vMerge="1">
                  <a:txBody>
                    <a:bodyPr/>
                    <a:lstStyle/>
                    <a:p>
                      <a:endParaRPr lang="ru-RU"/>
                    </a:p>
                  </a:txBody>
                  <a:tcPr/>
                </a:tc>
                <a:tc>
                  <a:txBody>
                    <a:bodyPr/>
                    <a:lstStyle/>
                    <a:p>
                      <a:pPr>
                        <a:spcAft>
                          <a:spcPts val="0"/>
                        </a:spcAft>
                      </a:pPr>
                      <a:r>
                        <a:rPr lang="ru-RU" sz="1400" kern="1200" dirty="0">
                          <a:latin typeface="Times New Roman"/>
                        </a:rPr>
                        <a:t>память</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a:latin typeface="Times New Roman"/>
                        <a:ea typeface="Times New Roman"/>
                        <a:cs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573">
                <a:tc vMerge="1">
                  <a:txBody>
                    <a:bodyPr/>
                    <a:lstStyle/>
                    <a:p>
                      <a:endParaRPr lang="ru-RU"/>
                    </a:p>
                  </a:txBody>
                  <a:tcPr/>
                </a:tc>
                <a:tc>
                  <a:txBody>
                    <a:bodyPr/>
                    <a:lstStyle/>
                    <a:p>
                      <a:pPr>
                        <a:spcAft>
                          <a:spcPts val="0"/>
                        </a:spcAft>
                      </a:pPr>
                      <a:r>
                        <a:rPr lang="ru-RU" sz="1400" kern="1200" dirty="0">
                          <a:latin typeface="Times New Roman"/>
                        </a:rPr>
                        <a:t>зрительное восприятие</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kern="120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573">
                <a:tc vMerge="1">
                  <a:txBody>
                    <a:bodyPr/>
                    <a:lstStyle/>
                    <a:p>
                      <a:endParaRPr lang="ru-RU"/>
                    </a:p>
                  </a:txBody>
                  <a:tcPr/>
                </a:tc>
                <a:tc>
                  <a:txBody>
                    <a:bodyPr/>
                    <a:lstStyle/>
                    <a:p>
                      <a:pPr>
                        <a:spcAft>
                          <a:spcPts val="0"/>
                        </a:spcAft>
                      </a:pPr>
                      <a:r>
                        <a:rPr lang="ru-RU" sz="1400" kern="1200" dirty="0">
                          <a:latin typeface="Times New Roman"/>
                        </a:rPr>
                        <a:t>Зрительно- пространственный </a:t>
                      </a:r>
                      <a:r>
                        <a:rPr lang="ru-RU" sz="1400" kern="1200" dirty="0" err="1">
                          <a:latin typeface="Times New Roman"/>
                        </a:rPr>
                        <a:t>гнозис</a:t>
                      </a:r>
                      <a:r>
                        <a:rPr lang="ru-RU" sz="1400" kern="1200" dirty="0">
                          <a:latin typeface="Times New Roman"/>
                        </a:rPr>
                        <a:t> и </a:t>
                      </a:r>
                      <a:r>
                        <a:rPr lang="ru-RU" sz="1400" kern="1200" dirty="0" err="1">
                          <a:latin typeface="Times New Roman"/>
                        </a:rPr>
                        <a:t>праксис</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060">
                <a:tc vMerge="1">
                  <a:txBody>
                    <a:bodyPr/>
                    <a:lstStyle/>
                    <a:p>
                      <a:endParaRPr lang="ru-RU"/>
                    </a:p>
                  </a:txBody>
                  <a:tcPr/>
                </a:tc>
                <a:tc>
                  <a:txBody>
                    <a:bodyPr/>
                    <a:lstStyle/>
                    <a:p>
                      <a:pPr>
                        <a:spcAft>
                          <a:spcPts val="0"/>
                        </a:spcAft>
                      </a:pPr>
                      <a:r>
                        <a:rPr lang="ru-RU" sz="1400" kern="1200" dirty="0">
                          <a:latin typeface="Times New Roman"/>
                        </a:rPr>
                        <a:t>эмоционально-волевая сфера</a:t>
                      </a: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a:latin typeface="Times New Roman"/>
                        <a:ea typeface="Times New Roman"/>
                        <a:cs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625">
                <a:tc vMerge="1">
                  <a:txBody>
                    <a:bodyPr/>
                    <a:lstStyle/>
                    <a:p>
                      <a:endParaRPr lang="ru-RU"/>
                    </a:p>
                  </a:txBody>
                  <a:tcPr/>
                </a:tc>
                <a:tc>
                  <a:txBody>
                    <a:bodyPr/>
                    <a:lstStyle/>
                    <a:p>
                      <a:pPr>
                        <a:spcAft>
                          <a:spcPts val="0"/>
                        </a:spcAft>
                      </a:pPr>
                      <a:r>
                        <a:rPr lang="ru-RU" sz="1400" kern="1200">
                          <a:latin typeface="Times New Roman"/>
                        </a:rPr>
                        <a:t>познавательная активность</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dirty="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294">
                <a:tc vMerge="1">
                  <a:txBody>
                    <a:bodyPr/>
                    <a:lstStyle/>
                    <a:p>
                      <a:endParaRPr lang="ru-RU"/>
                    </a:p>
                  </a:txBody>
                  <a:tcPr/>
                </a:tc>
                <a:tc>
                  <a:txBody>
                    <a:bodyPr/>
                    <a:lstStyle/>
                    <a:p>
                      <a:pPr>
                        <a:spcAft>
                          <a:spcPts val="0"/>
                        </a:spcAft>
                      </a:pPr>
                      <a:r>
                        <a:rPr lang="ru-RU" sz="1400" kern="1200">
                          <a:latin typeface="Times New Roman"/>
                        </a:rPr>
                        <a:t>Моторика:</a:t>
                      </a:r>
                      <a:endParaRPr lang="ru-RU" sz="1400">
                        <a:latin typeface="Calibri"/>
                      </a:endParaRPr>
                    </a:p>
                    <a:p>
                      <a:pPr>
                        <a:spcAft>
                          <a:spcPts val="0"/>
                        </a:spcAft>
                      </a:pPr>
                      <a:r>
                        <a:rPr lang="ru-RU" sz="1400" kern="1200">
                          <a:latin typeface="Times New Roman"/>
                        </a:rPr>
                        <a:t>артикуляционная моторика</a:t>
                      </a:r>
                      <a:endParaRPr lang="ru-RU" sz="1400">
                        <a:latin typeface="Calibri"/>
                      </a:endParaRPr>
                    </a:p>
                    <a:p>
                      <a:pPr>
                        <a:spcAft>
                          <a:spcPts val="0"/>
                        </a:spcAft>
                      </a:pPr>
                      <a:r>
                        <a:rPr lang="ru-RU" sz="1400" kern="1200">
                          <a:latin typeface="Times New Roman"/>
                        </a:rPr>
                        <a:t>мелкая моторика</a:t>
                      </a:r>
                      <a:endParaRPr lang="ru-RU" sz="1400">
                        <a:latin typeface="Calibri"/>
                      </a:endParaRPr>
                    </a:p>
                    <a:p>
                      <a:pPr>
                        <a:spcAft>
                          <a:spcPts val="0"/>
                        </a:spcAft>
                      </a:pPr>
                      <a:r>
                        <a:rPr lang="ru-RU" sz="1400" kern="1200">
                          <a:latin typeface="Times New Roman"/>
                        </a:rPr>
                        <a:t>крупная моторика</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400">
                        <a:latin typeface="Times New Roman"/>
                        <a:ea typeface="Times New Roman"/>
                        <a:cs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latin typeface="Times New Roman"/>
                        <a:ea typeface="Times New Roman"/>
                        <a:cs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147">
                <a:tc vMerge="1">
                  <a:txBody>
                    <a:bodyPr/>
                    <a:lstStyle/>
                    <a:p>
                      <a:endParaRPr lang="ru-RU"/>
                    </a:p>
                  </a:txBody>
                  <a:tcPr/>
                </a:tc>
                <a:tc>
                  <a:txBody>
                    <a:bodyPr/>
                    <a:lstStyle/>
                    <a:p>
                      <a:pPr>
                        <a:spcAft>
                          <a:spcPts val="0"/>
                        </a:spcAft>
                      </a:pPr>
                      <a:r>
                        <a:rPr lang="ru-RU" sz="1400" kern="1200">
                          <a:latin typeface="Times New Roman"/>
                        </a:rPr>
                        <a:t>Произносительная сторона речи:</a:t>
                      </a:r>
                      <a:endParaRPr lang="ru-RU" sz="1400">
                        <a:latin typeface="Calibri"/>
                      </a:endParaRPr>
                    </a:p>
                    <a:p>
                      <a:pPr>
                        <a:spcAft>
                          <a:spcPts val="0"/>
                        </a:spcAft>
                      </a:pPr>
                      <a:r>
                        <a:rPr lang="ru-RU" sz="1400" kern="1200">
                          <a:latin typeface="Times New Roman"/>
                        </a:rPr>
                        <a:t>звукопроизношение</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dirty="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503">
                <a:tc vMerge="1">
                  <a:txBody>
                    <a:bodyPr/>
                    <a:lstStyle/>
                    <a:p>
                      <a:endParaRPr lang="ru-RU"/>
                    </a:p>
                  </a:txBody>
                  <a:tcPr/>
                </a:tc>
                <a:tc>
                  <a:txBody>
                    <a:bodyPr/>
                    <a:lstStyle/>
                    <a:p>
                      <a:pPr>
                        <a:spcAft>
                          <a:spcPts val="0"/>
                        </a:spcAft>
                      </a:pPr>
                      <a:r>
                        <a:rPr lang="ru-RU" sz="1400" kern="1200">
                          <a:latin typeface="Times New Roman"/>
                        </a:rPr>
                        <a:t>Фонематические процессы</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dirty="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573">
                <a:tc vMerge="1">
                  <a:txBody>
                    <a:bodyPr/>
                    <a:lstStyle/>
                    <a:p>
                      <a:endParaRPr lang="ru-RU"/>
                    </a:p>
                  </a:txBody>
                  <a:tcPr/>
                </a:tc>
                <a:tc>
                  <a:txBody>
                    <a:bodyPr/>
                    <a:lstStyle/>
                    <a:p>
                      <a:pPr>
                        <a:spcAft>
                          <a:spcPts val="0"/>
                        </a:spcAft>
                      </a:pPr>
                      <a:r>
                        <a:rPr lang="ru-RU" sz="1400" kern="1200">
                          <a:latin typeface="Times New Roman"/>
                        </a:rPr>
                        <a:t>Импрессивная речь</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dirty="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34">
                <a:tc vMerge="1">
                  <a:txBody>
                    <a:bodyPr/>
                    <a:lstStyle/>
                    <a:p>
                      <a:endParaRPr lang="ru-RU"/>
                    </a:p>
                  </a:txBody>
                  <a:tcPr/>
                </a:tc>
                <a:tc>
                  <a:txBody>
                    <a:bodyPr/>
                    <a:lstStyle/>
                    <a:p>
                      <a:pPr>
                        <a:spcAft>
                          <a:spcPts val="0"/>
                        </a:spcAft>
                      </a:pPr>
                      <a:r>
                        <a:rPr lang="ru-RU" sz="1400" kern="1200">
                          <a:latin typeface="Times New Roman"/>
                        </a:rPr>
                        <a:t>Экспрессивная речь</a:t>
                      </a: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400">
                        <a:latin typeface="Calibri"/>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400" kern="1200" dirty="0">
                        <a:latin typeface="Times New Roman"/>
                      </a:endParaRPr>
                    </a:p>
                  </a:txBody>
                  <a:tcPr marL="35947" marR="35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2B1B84AB-6190-4DA5-96C5-22410CB6E1C6}" type="slidenum">
              <a:rPr lang="ru-RU" smtClean="0"/>
              <a:pPr/>
              <a:t>25</a:t>
            </a:fld>
            <a:endParaRPr lang="ru-RU"/>
          </a:p>
        </p:txBody>
      </p:sp>
      <p:graphicFrame>
        <p:nvGraphicFramePr>
          <p:cNvPr id="3" name="Таблица 2"/>
          <p:cNvGraphicFramePr>
            <a:graphicFrameLocks noGrp="1"/>
          </p:cNvGraphicFramePr>
          <p:nvPr/>
        </p:nvGraphicFramePr>
        <p:xfrm>
          <a:off x="642910" y="1000108"/>
          <a:ext cx="7500989" cy="5369374"/>
        </p:xfrm>
        <a:graphic>
          <a:graphicData uri="http://schemas.openxmlformats.org/drawingml/2006/table">
            <a:tbl>
              <a:tblPr/>
              <a:tblGrid>
                <a:gridCol w="2139046"/>
                <a:gridCol w="1037476"/>
                <a:gridCol w="1167747"/>
                <a:gridCol w="900431"/>
                <a:gridCol w="1082290"/>
                <a:gridCol w="1173999"/>
              </a:tblGrid>
              <a:tr h="490898">
                <a:tc>
                  <a:txBody>
                    <a:bodyPr/>
                    <a:lstStyle/>
                    <a:p>
                      <a:pPr>
                        <a:lnSpc>
                          <a:spcPct val="115000"/>
                        </a:lnSpc>
                        <a:spcAft>
                          <a:spcPts val="0"/>
                        </a:spcAft>
                        <a:tabLst>
                          <a:tab pos="3847465" algn="l"/>
                        </a:tabLst>
                      </a:pPr>
                      <a:endParaRPr lang="ru-RU" sz="1200" dirty="0">
                        <a:latin typeface="Times New Roman"/>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r>
                        <a:rPr lang="ru-RU" sz="1200">
                          <a:latin typeface="Times New Roman"/>
                          <a:ea typeface="Times New Roman"/>
                          <a:cs typeface="Times New Roman"/>
                        </a:rPr>
                        <a:t>Ресурсы ребенка на начало уч.года</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r>
                        <a:rPr lang="ru-RU" sz="1200">
                          <a:latin typeface="Times New Roman"/>
                          <a:ea typeface="Times New Roman"/>
                          <a:cs typeface="Times New Roman"/>
                        </a:rPr>
                        <a:t>Дефициты ребенка на начало уч.года</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2070">
                        <a:lnSpc>
                          <a:spcPct val="115000"/>
                        </a:lnSpc>
                        <a:spcAft>
                          <a:spcPts val="0"/>
                        </a:spcAft>
                      </a:pPr>
                      <a:r>
                        <a:rPr lang="ru-RU" sz="1200">
                          <a:latin typeface="Times New Roman"/>
                          <a:ea typeface="Times New Roman"/>
                          <a:cs typeface="Times New Roman"/>
                        </a:rPr>
                        <a:t>Причины трудностей</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r>
                        <a:rPr lang="ru-RU" sz="1200">
                          <a:latin typeface="Times New Roman"/>
                          <a:ea typeface="Times New Roman"/>
                          <a:cs typeface="Times New Roman"/>
                        </a:rPr>
                        <a:t>Ресурсы ребенка на конецуч.года</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r>
                        <a:rPr lang="ru-RU" sz="1200">
                          <a:latin typeface="Times New Roman"/>
                          <a:ea typeface="Times New Roman"/>
                          <a:cs typeface="Times New Roman"/>
                        </a:rPr>
                        <a:t>Дефициты ребенка на конец уч.года</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266">
                <a:tc>
                  <a:txBody>
                    <a:bodyPr/>
                    <a:lstStyle/>
                    <a:p>
                      <a:pPr>
                        <a:lnSpc>
                          <a:spcPct val="115000"/>
                        </a:lnSpc>
                        <a:spcAft>
                          <a:spcPts val="0"/>
                        </a:spcAft>
                        <a:tabLst>
                          <a:tab pos="3847465" algn="l"/>
                        </a:tabLst>
                      </a:pPr>
                      <a:r>
                        <a:rPr lang="ru-RU" sz="1200" b="1" dirty="0">
                          <a:latin typeface="Times New Roman"/>
                          <a:ea typeface="Times New Roman"/>
                          <a:cs typeface="Times New Roman"/>
                        </a:rPr>
                        <a:t>Состояние неречевых психических функций: </a:t>
                      </a: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Слуховое внимание</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память</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зрительное восприятие</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510">
                <a:tc>
                  <a:txBody>
                    <a:bodyPr/>
                    <a:lstStyle/>
                    <a:p>
                      <a:pPr>
                        <a:lnSpc>
                          <a:spcPct val="115000"/>
                        </a:lnSpc>
                        <a:spcAft>
                          <a:spcPts val="0"/>
                        </a:spcAft>
                        <a:tabLst>
                          <a:tab pos="3847465" algn="l"/>
                        </a:tabLst>
                      </a:pPr>
                      <a:r>
                        <a:rPr lang="ru-RU" sz="1200">
                          <a:latin typeface="Times New Roman"/>
                          <a:ea typeface="Times New Roman"/>
                          <a:cs typeface="Times New Roman"/>
                        </a:rPr>
                        <a:t>Зрительно-пространственный гнозис и праксис</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b="1">
                          <a:latin typeface="Times New Roman"/>
                          <a:ea typeface="Times New Roman"/>
                          <a:cs typeface="Times New Roman"/>
                        </a:rPr>
                        <a:t>эмоционально-волевая сфера</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b="1">
                          <a:latin typeface="Times New Roman"/>
                          <a:ea typeface="Times New Roman"/>
                          <a:cs typeface="Times New Roman"/>
                        </a:rPr>
                        <a:t>познавательная активность</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266">
                <a:tc>
                  <a:txBody>
                    <a:bodyPr/>
                    <a:lstStyle/>
                    <a:p>
                      <a:pPr>
                        <a:lnSpc>
                          <a:spcPct val="115000"/>
                        </a:lnSpc>
                        <a:spcAft>
                          <a:spcPts val="0"/>
                        </a:spcAft>
                        <a:tabLst>
                          <a:tab pos="3847465" algn="l"/>
                        </a:tabLst>
                      </a:pPr>
                      <a:r>
                        <a:rPr lang="ru-RU" sz="1200" b="1">
                          <a:latin typeface="Times New Roman"/>
                          <a:ea typeface="Times New Roman"/>
                          <a:cs typeface="Times New Roman"/>
                        </a:rPr>
                        <a:t>Моторика:</a:t>
                      </a:r>
                      <a:endParaRPr lang="ru-RU" sz="1200">
                        <a:latin typeface="Calibri"/>
                        <a:ea typeface="Times New Roman"/>
                        <a:cs typeface="Times New Roman"/>
                      </a:endParaRPr>
                    </a:p>
                    <a:p>
                      <a:pPr>
                        <a:lnSpc>
                          <a:spcPct val="115000"/>
                        </a:lnSpc>
                        <a:spcAft>
                          <a:spcPts val="0"/>
                        </a:spcAft>
                        <a:tabLst>
                          <a:tab pos="3847465" algn="l"/>
                        </a:tabLst>
                      </a:pPr>
                      <a:r>
                        <a:rPr lang="ru-RU" sz="1200">
                          <a:latin typeface="Times New Roman"/>
                          <a:ea typeface="Times New Roman"/>
                          <a:cs typeface="Times New Roman"/>
                        </a:rPr>
                        <a:t>артикуляционная моторика</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мелкая моторика</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крупная моторика</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266">
                <a:tc>
                  <a:txBody>
                    <a:bodyPr/>
                    <a:lstStyle/>
                    <a:p>
                      <a:pPr>
                        <a:lnSpc>
                          <a:spcPct val="115000"/>
                        </a:lnSpc>
                        <a:spcAft>
                          <a:spcPts val="0"/>
                        </a:spcAft>
                        <a:tabLst>
                          <a:tab pos="3847465" algn="l"/>
                        </a:tabLst>
                      </a:pPr>
                      <a:r>
                        <a:rPr lang="ru-RU" sz="1200" b="1">
                          <a:latin typeface="Times New Roman"/>
                          <a:ea typeface="Times New Roman"/>
                          <a:cs typeface="Times New Roman"/>
                        </a:rPr>
                        <a:t>Произносительная сторона речи:</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звукопроизношение</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Фонематические процессы</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Импрессивная речь</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a:latin typeface="Times New Roman"/>
                          <a:ea typeface="Times New Roman"/>
                          <a:cs typeface="Times New Roman"/>
                        </a:rPr>
                        <a:t>Экспрессивная речь</a:t>
                      </a: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633">
                <a:tc>
                  <a:txBody>
                    <a:bodyPr/>
                    <a:lstStyle/>
                    <a:p>
                      <a:pPr>
                        <a:lnSpc>
                          <a:spcPct val="115000"/>
                        </a:lnSpc>
                        <a:spcAft>
                          <a:spcPts val="0"/>
                        </a:spcAft>
                        <a:tabLst>
                          <a:tab pos="3847465" algn="l"/>
                        </a:tabLst>
                      </a:pPr>
                      <a:r>
                        <a:rPr lang="ru-RU" sz="1200" dirty="0">
                          <a:latin typeface="Times New Roman"/>
                          <a:ea typeface="Times New Roman"/>
                          <a:cs typeface="Times New Roman"/>
                        </a:rPr>
                        <a:t>Итог:</a:t>
                      </a: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3847465" algn="l"/>
                        </a:tabLst>
                      </a:pPr>
                      <a:endParaRPr lang="ru-RU" sz="1200" dirty="0">
                        <a:latin typeface="Calibri"/>
                        <a:ea typeface="Times New Roman"/>
                        <a:cs typeface="Times New Roman"/>
                      </a:endParaRPr>
                    </a:p>
                  </a:txBody>
                  <a:tcPr marL="45736" marR="45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285852" y="500042"/>
            <a:ext cx="7016664" cy="369332"/>
          </a:xfrm>
          <a:prstGeom prst="rect">
            <a:avLst/>
          </a:prstGeom>
          <a:noFill/>
        </p:spPr>
        <p:txBody>
          <a:bodyPr wrap="none" rtlCol="0">
            <a:spAutoFit/>
          </a:bodyPr>
          <a:lstStyle/>
          <a:p>
            <a:r>
              <a:rPr lang="ru-RU" b="1" dirty="0" smtClean="0"/>
              <a:t>Количественные показатели результатов мониторинга</a:t>
            </a:r>
            <a:endParaRPr lang="ru-RU" dirty="0"/>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500042"/>
            <a:ext cx="7424766" cy="5759596"/>
          </a:xfrm>
        </p:spPr>
        <p:txBody>
          <a:bodyPr>
            <a:normAutofit/>
          </a:bodyPr>
          <a:lstStyle/>
          <a:p>
            <a:pPr marL="0" lvl="0" indent="0" fontAlgn="base">
              <a:spcBef>
                <a:spcPct val="0"/>
              </a:spcBef>
              <a:spcAft>
                <a:spcPct val="0"/>
              </a:spcAft>
              <a:buClrTx/>
              <a:buSzTx/>
              <a:buNone/>
              <a:tabLst>
                <a:tab pos="3848100" algn="l"/>
              </a:tabLst>
            </a:pPr>
            <a:endParaRPr lang="ru-RU" sz="1800" b="1" dirty="0" smtClean="0">
              <a:latin typeface="Times New Roman" pitchFamily="18" charset="0"/>
              <a:ea typeface="Times New Roman" pitchFamily="18" charset="0"/>
              <a:cs typeface="Times New Roman" pitchFamily="18" charset="0"/>
            </a:endParaRPr>
          </a:p>
          <a:p>
            <a:pPr marL="0" lvl="0" indent="0" fontAlgn="base">
              <a:spcBef>
                <a:spcPct val="0"/>
              </a:spcBef>
              <a:spcAft>
                <a:spcPct val="0"/>
              </a:spcAft>
              <a:buClrTx/>
              <a:buSzTx/>
              <a:buNone/>
              <a:tabLst>
                <a:tab pos="3848100" algn="l"/>
              </a:tabLst>
            </a:pPr>
            <a:r>
              <a:rPr lang="ru-RU" sz="1800" b="1" dirty="0" smtClean="0">
                <a:latin typeface="Times New Roman" pitchFamily="18" charset="0"/>
                <a:ea typeface="Times New Roman" pitchFamily="18" charset="0"/>
                <a:cs typeface="Times New Roman" pitchFamily="18" charset="0"/>
              </a:rPr>
              <a:t>Ресурсы-оценка достижения воспитанников планируемых результатов</a:t>
            </a:r>
            <a:r>
              <a:rPr lang="ru-RU" sz="1800" dirty="0" smtClean="0">
                <a:latin typeface="Times New Roman" pitchFamily="18" charset="0"/>
                <a:ea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marL="0" lvl="0" indent="0" eaLnBrk="0" fontAlgn="base" hangingPunct="0">
              <a:spcBef>
                <a:spcPct val="0"/>
              </a:spcBef>
              <a:spcAft>
                <a:spcPct val="0"/>
              </a:spcAft>
              <a:buClrTx/>
              <a:buSzTx/>
              <a:buNone/>
              <a:tabLst>
                <a:tab pos="3848100" algn="l"/>
              </a:tabLst>
            </a:pPr>
            <a:r>
              <a:rPr lang="ru-RU" sz="1800" b="1" dirty="0" smtClean="0">
                <a:latin typeface="Times New Roman" pitchFamily="18" charset="0"/>
                <a:ea typeface="Times New Roman" pitchFamily="18" charset="0"/>
                <a:cs typeface="Times New Roman" pitchFamily="18" charset="0"/>
              </a:rPr>
              <a:t>0-</a:t>
            </a:r>
            <a:r>
              <a:rPr lang="ru-RU" sz="1800" dirty="0" smtClean="0">
                <a:latin typeface="Times New Roman" pitchFamily="18" charset="0"/>
                <a:ea typeface="Times New Roman" pitchFamily="18" charset="0"/>
                <a:cs typeface="Times New Roman" pitchFamily="18" charset="0"/>
              </a:rPr>
              <a:t>планируемые результаты не достигнуты(отказ от деятельности)</a:t>
            </a:r>
            <a:endParaRPr lang="ru-RU" sz="1800" dirty="0" smtClean="0">
              <a:latin typeface="Times New Roman" pitchFamily="18" charset="0"/>
              <a:cs typeface="Times New Roman" pitchFamily="18" charset="0"/>
            </a:endParaRPr>
          </a:p>
          <a:p>
            <a:pPr marL="0" lvl="0" indent="0" eaLnBrk="0" fontAlgn="base" hangingPunct="0">
              <a:spcBef>
                <a:spcPct val="0"/>
              </a:spcBef>
              <a:spcAft>
                <a:spcPct val="0"/>
              </a:spcAft>
              <a:buClrTx/>
              <a:buSzTx/>
              <a:buNone/>
              <a:tabLst>
                <a:tab pos="3848100" algn="l"/>
              </a:tabLst>
            </a:pPr>
            <a:r>
              <a:rPr lang="ru-RU" sz="1800" b="1" dirty="0" smtClean="0">
                <a:latin typeface="Times New Roman" pitchFamily="18" charset="0"/>
                <a:ea typeface="Times New Roman" pitchFamily="18" charset="0"/>
                <a:cs typeface="Times New Roman" pitchFamily="18" charset="0"/>
              </a:rPr>
              <a:t>1-</a:t>
            </a:r>
            <a:r>
              <a:rPr lang="ru-RU" sz="1800" dirty="0" smtClean="0">
                <a:latin typeface="Times New Roman" pitchFamily="18" charset="0"/>
                <a:ea typeface="Times New Roman" pitchFamily="18" charset="0"/>
                <a:cs typeface="Times New Roman" pitchFamily="18" charset="0"/>
              </a:rPr>
              <a:t>достижение планируемых результатов имеет незначительную положительную динамику (деятельность совместно со взрослым</a:t>
            </a:r>
            <a:r>
              <a:rPr lang="ru-RU" sz="1800" b="1" dirty="0" smtClean="0">
                <a:latin typeface="Times New Roman" pitchFamily="18" charset="0"/>
                <a:ea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marL="0" lvl="0" indent="0" eaLnBrk="0" fontAlgn="base" hangingPunct="0">
              <a:spcBef>
                <a:spcPct val="0"/>
              </a:spcBef>
              <a:spcAft>
                <a:spcPct val="0"/>
              </a:spcAft>
              <a:buClrTx/>
              <a:buSzTx/>
              <a:buNone/>
              <a:tabLst>
                <a:tab pos="3848100" algn="l"/>
              </a:tabLst>
            </a:pPr>
            <a:r>
              <a:rPr lang="ru-RU" sz="1800" b="1" dirty="0" smtClean="0">
                <a:latin typeface="Times New Roman" pitchFamily="18" charset="0"/>
                <a:ea typeface="Times New Roman" pitchFamily="18" charset="0"/>
                <a:cs typeface="Times New Roman" pitchFamily="18" charset="0"/>
              </a:rPr>
              <a:t>2-</a:t>
            </a:r>
            <a:r>
              <a:rPr lang="ru-RU" sz="1800" dirty="0" smtClean="0">
                <a:latin typeface="Times New Roman" pitchFamily="18" charset="0"/>
                <a:ea typeface="Times New Roman" pitchFamily="18" charset="0"/>
                <a:cs typeface="Times New Roman" pitchFamily="18" charset="0"/>
              </a:rPr>
              <a:t>достижение планируемых результатов имеет значительную положительную динамику (самостоятельная деятельность</a:t>
            </a:r>
            <a:r>
              <a:rPr lang="ru-RU" sz="1800" b="1" dirty="0" smtClean="0">
                <a:latin typeface="Times New Roman" pitchFamily="18" charset="0"/>
                <a:ea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marL="0" lvl="0" indent="0" eaLnBrk="0" fontAlgn="base" hangingPunct="0">
              <a:spcBef>
                <a:spcPct val="0"/>
              </a:spcBef>
              <a:spcAft>
                <a:spcPct val="0"/>
              </a:spcAft>
              <a:buClrTx/>
              <a:buSzTx/>
              <a:buNone/>
              <a:tabLst>
                <a:tab pos="3848100" algn="l"/>
              </a:tabLst>
            </a:pPr>
            <a:endParaRPr lang="ru-RU" sz="1800" b="1" dirty="0" smtClean="0">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ClrTx/>
              <a:buSzTx/>
              <a:buNone/>
              <a:tabLst>
                <a:tab pos="3848100" algn="l"/>
              </a:tabLst>
            </a:pPr>
            <a:r>
              <a:rPr lang="ru-RU" sz="1800" b="1" dirty="0" smtClean="0">
                <a:latin typeface="Times New Roman" pitchFamily="18" charset="0"/>
                <a:ea typeface="Times New Roman" pitchFamily="18" charset="0"/>
                <a:cs typeface="Times New Roman" pitchFamily="18" charset="0"/>
              </a:rPr>
              <a:t>Дефициты - оценка достижения воспитанником планируемых результатов</a:t>
            </a:r>
            <a:r>
              <a:rPr lang="ru-RU" sz="1800" dirty="0" smtClean="0">
                <a:latin typeface="Times New Roman" pitchFamily="18" charset="0"/>
                <a:ea typeface="Times New Roman" pitchFamily="18" charset="0"/>
                <a:cs typeface="Times New Roman" pitchFamily="18" charset="0"/>
              </a:rPr>
              <a:t> во всех таблицах указывается одним из трех числовых значений соответственно:</a:t>
            </a:r>
            <a:endParaRPr lang="ru-RU" sz="1800" dirty="0" smtClean="0">
              <a:latin typeface="Times New Roman" pitchFamily="18" charset="0"/>
              <a:cs typeface="Times New Roman" pitchFamily="18" charset="0"/>
            </a:endParaRPr>
          </a:p>
          <a:p>
            <a:pPr marL="0" lvl="0" indent="0" eaLnBrk="0" fontAlgn="base" hangingPunct="0">
              <a:spcBef>
                <a:spcPct val="0"/>
              </a:spcBef>
              <a:spcAft>
                <a:spcPct val="0"/>
              </a:spcAft>
              <a:buClrTx/>
              <a:buSzTx/>
              <a:buNone/>
              <a:tabLst>
                <a:tab pos="3848100" algn="l"/>
              </a:tabLst>
            </a:pPr>
            <a:r>
              <a:rPr lang="ru-RU" sz="1800" b="1" dirty="0" smtClean="0">
                <a:latin typeface="Times New Roman" pitchFamily="18" charset="0"/>
                <a:ea typeface="Times New Roman" pitchFamily="18" charset="0"/>
                <a:cs typeface="Times New Roman" pitchFamily="18" charset="0"/>
              </a:rPr>
              <a:t>0</a:t>
            </a:r>
            <a:r>
              <a:rPr lang="ru-RU" sz="1800" dirty="0" smtClean="0">
                <a:latin typeface="Times New Roman" pitchFamily="18" charset="0"/>
                <a:ea typeface="Times New Roman" pitchFamily="18" charset="0"/>
                <a:cs typeface="Times New Roman" pitchFamily="18" charset="0"/>
              </a:rPr>
              <a:t>-достижение планируемых результатов имеет значительную положительную динамику (самостоятельная деятельность</a:t>
            </a:r>
            <a:r>
              <a:rPr lang="ru-RU" sz="1800" b="1" dirty="0" smtClean="0">
                <a:latin typeface="Times New Roman" pitchFamily="18" charset="0"/>
                <a:ea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marL="0" lvl="0" indent="0" eaLnBrk="0" fontAlgn="base" hangingPunct="0">
              <a:spcBef>
                <a:spcPct val="0"/>
              </a:spcBef>
              <a:spcAft>
                <a:spcPct val="0"/>
              </a:spcAft>
              <a:buClrTx/>
              <a:buSzTx/>
              <a:buNone/>
              <a:tabLst>
                <a:tab pos="3848100" algn="l"/>
              </a:tabLst>
            </a:pPr>
            <a:r>
              <a:rPr lang="ru-RU" sz="1800" b="1" dirty="0" smtClean="0">
                <a:latin typeface="Times New Roman" pitchFamily="18" charset="0"/>
                <a:ea typeface="Times New Roman" pitchFamily="18" charset="0"/>
                <a:cs typeface="Times New Roman" pitchFamily="18" charset="0"/>
              </a:rPr>
              <a:t>1-</a:t>
            </a:r>
            <a:r>
              <a:rPr lang="ru-RU" sz="1800" dirty="0" smtClean="0">
                <a:latin typeface="Times New Roman" pitchFamily="18" charset="0"/>
                <a:ea typeface="Times New Roman" pitchFamily="18" charset="0"/>
                <a:cs typeface="Times New Roman" pitchFamily="18" charset="0"/>
              </a:rPr>
              <a:t>достижение планируемых результатов имеет незначительную положительную динамику (деятельность совместно со взрослым</a:t>
            </a:r>
            <a:r>
              <a:rPr lang="ru-RU" sz="1800" b="1" dirty="0" smtClean="0">
                <a:latin typeface="Times New Roman" pitchFamily="18" charset="0"/>
                <a:ea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pPr marL="0" lvl="0" indent="0" eaLnBrk="0" fontAlgn="base" hangingPunct="0">
              <a:spcBef>
                <a:spcPct val="0"/>
              </a:spcBef>
              <a:spcAft>
                <a:spcPct val="0"/>
              </a:spcAft>
              <a:buClrTx/>
              <a:buSzTx/>
              <a:buNone/>
              <a:tabLst>
                <a:tab pos="3848100" algn="l"/>
              </a:tabLst>
            </a:pPr>
            <a:r>
              <a:rPr lang="ru-RU" sz="1800" b="1" dirty="0" smtClean="0">
                <a:latin typeface="Times New Roman" pitchFamily="18" charset="0"/>
                <a:ea typeface="Times New Roman" pitchFamily="18" charset="0"/>
                <a:cs typeface="Times New Roman" pitchFamily="18" charset="0"/>
              </a:rPr>
              <a:t>2-</a:t>
            </a:r>
            <a:r>
              <a:rPr lang="ru-RU" sz="1800" dirty="0" smtClean="0">
                <a:latin typeface="Times New Roman" pitchFamily="18" charset="0"/>
                <a:ea typeface="Times New Roman" pitchFamily="18" charset="0"/>
                <a:cs typeface="Times New Roman" pitchFamily="18" charset="0"/>
              </a:rPr>
              <a:t>планируемые результаты не достигнуты (отказ от деятельности</a:t>
            </a:r>
            <a:r>
              <a:rPr lang="ru-RU" sz="1400" dirty="0" smtClean="0">
                <a:latin typeface="Times New Roman" pitchFamily="18" charset="0"/>
                <a:ea typeface="Times New Roman" pitchFamily="18" charset="0"/>
                <a:cs typeface="Times New Roman" pitchFamily="18" charset="0"/>
              </a:rPr>
              <a:t>)</a:t>
            </a:r>
            <a:endParaRPr lang="ru-RU" sz="1400" dirty="0"/>
          </a:p>
        </p:txBody>
      </p:sp>
      <p:sp>
        <p:nvSpPr>
          <p:cNvPr id="4" name="Номер слайда 3"/>
          <p:cNvSpPr>
            <a:spLocks noGrp="1"/>
          </p:cNvSpPr>
          <p:nvPr>
            <p:ph type="sldNum" sz="quarter" idx="15"/>
          </p:nvPr>
        </p:nvSpPr>
        <p:spPr/>
        <p:txBody>
          <a:bodyPr/>
          <a:lstStyle/>
          <a:p>
            <a:fld id="{2B1B84AB-6190-4DA5-96C5-22410CB6E1C6}" type="slidenum">
              <a:rPr lang="ru-RU" smtClean="0"/>
              <a:pPr/>
              <a:t>26</a:t>
            </a:fld>
            <a:endParaRPr lang="ru-RU"/>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7247158" cy="778098"/>
          </a:xfrm>
        </p:spPr>
        <p:txBody>
          <a:bodyPr>
            <a:normAutofit/>
          </a:bodyPr>
          <a:lstStyle/>
          <a:p>
            <a:pPr algn="ctr"/>
            <a:r>
              <a:rPr lang="ru-RU" sz="2000" b="1" dirty="0" smtClean="0">
                <a:solidFill>
                  <a:schemeClr val="tx1"/>
                </a:solidFill>
                <a:latin typeface="Times New Roman" pitchFamily="18" charset="0"/>
                <a:cs typeface="Times New Roman" pitchFamily="18" charset="0"/>
              </a:rPr>
              <a:t>Содержание  организационного раздела:</a:t>
            </a:r>
            <a:endParaRPr lang="ru-RU" sz="2000"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7686700" cy="4873752"/>
          </a:xfrm>
        </p:spPr>
        <p:txBody>
          <a:bodyPr>
            <a:normAutofit/>
          </a:bodyPr>
          <a:lstStyle/>
          <a:p>
            <a:pPr algn="just"/>
            <a:r>
              <a:rPr lang="ru-RU" sz="1800" b="1" dirty="0" smtClean="0">
                <a:latin typeface="Times New Roman" pitchFamily="18" charset="0"/>
                <a:cs typeface="Times New Roman" pitchFamily="18" charset="0"/>
              </a:rPr>
              <a:t>Организационный раздел включает в себя:</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Психолого-педагогические условия, обеспечивающие развитие детей с  ТНР</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Организация развивающей предметно-пространственной среды</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Кадровые условия реализации программы</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План реализации индивидуально-ориентированных коррекционных мероприятий </a:t>
            </a:r>
          </a:p>
          <a:p>
            <a:pPr marL="82296" indent="0" fontAlgn="t">
              <a:buFont typeface="Courier New" pitchFamily="49" charset="0"/>
              <a:buChar char="o"/>
            </a:pPr>
            <a:r>
              <a:rPr lang="ru-RU" sz="1600" dirty="0" smtClean="0">
                <a:latin typeface="Times New Roman" panose="02020603050405020304" pitchFamily="18" charset="0"/>
                <a:cs typeface="Times New Roman" panose="02020603050405020304" pitchFamily="18" charset="0"/>
              </a:rPr>
              <a:t>  по работе с дошкольниками</a:t>
            </a:r>
          </a:p>
          <a:p>
            <a:pPr marL="82296" indent="0" fontAlgn="t">
              <a:buFont typeface="Courier New" pitchFamily="49" charset="0"/>
              <a:buChar char="o"/>
            </a:pPr>
            <a:endParaRPr lang="ru-RU" sz="1800" b="1" dirty="0" smtClean="0">
              <a:latin typeface="Times New Roman" pitchFamily="18" charset="0"/>
              <a:cs typeface="Times New Roman" pitchFamily="18" charset="0"/>
            </a:endParaRPr>
          </a:p>
          <a:p>
            <a:pPr>
              <a:buFontTx/>
              <a:buChar char="-"/>
            </a:pP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27</a:t>
            </a:fld>
            <a:endParaRPr lang="ru-RU" dirty="0"/>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74638"/>
            <a:ext cx="7067576" cy="796908"/>
          </a:xfrm>
        </p:spPr>
        <p:txBody>
          <a:bodyPr>
            <a:normAutofit/>
          </a:bodyPr>
          <a:lstStyle/>
          <a:p>
            <a:pPr marL="82296" indent="0" algn="ctr"/>
            <a:r>
              <a:rPr lang="ru-RU" sz="2000" b="1" dirty="0" smtClean="0">
                <a:solidFill>
                  <a:schemeClr val="tx1"/>
                </a:solidFill>
                <a:latin typeface="Times New Roman" panose="02020603050405020304" pitchFamily="18" charset="0"/>
                <a:cs typeface="Times New Roman" panose="02020603050405020304" pitchFamily="18" charset="0"/>
              </a:rPr>
              <a:t>Психолого-педагогические условия, обеспечивающие развитие ребенка</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28</a:t>
            </a:fld>
            <a:endParaRPr lang="ru-RU"/>
          </a:p>
        </p:txBody>
      </p:sp>
      <p:sp>
        <p:nvSpPr>
          <p:cNvPr id="5" name="Содержимое 4"/>
          <p:cNvSpPr>
            <a:spLocks noGrp="1"/>
          </p:cNvSpPr>
          <p:nvPr>
            <p:ph sz="quarter" idx="1"/>
          </p:nvPr>
        </p:nvSpPr>
        <p:spPr>
          <a:xfrm>
            <a:off x="500034" y="1357298"/>
            <a:ext cx="7424766" cy="5116654"/>
          </a:xfrm>
        </p:spPr>
        <p:txBody>
          <a:bodyPr>
            <a:normAutofit fontScale="55000" lnSpcReduction="20000"/>
          </a:bodyPr>
          <a:lstStyle/>
          <a:p>
            <a:pPr algn="just"/>
            <a:r>
              <a:rPr lang="ru-RU" dirty="0" smtClean="0">
                <a:latin typeface="Times New Roman" pitchFamily="18" charset="0"/>
                <a:cs typeface="Times New Roman" pitchFamily="18" charset="0"/>
              </a:rPr>
              <a:t>Программа предполагает создание следующих психолого-педагогических условий, обеспечивающих образование ребенка с ТНР в соответствии с его особыми образовательными потребностями.</a:t>
            </a:r>
          </a:p>
          <a:p>
            <a:pPr algn="just"/>
            <a:r>
              <a:rPr lang="ru-RU" dirty="0" smtClean="0">
                <a:latin typeface="Times New Roman" pitchFamily="18" charset="0"/>
                <a:cs typeface="Times New Roman" pitchFamily="18" charset="0"/>
              </a:rPr>
              <a:t>1.</a:t>
            </a:r>
            <a:r>
              <a:rPr lang="ru-RU" b="1" i="1" dirty="0" smtClean="0">
                <a:latin typeface="Times New Roman" pitchFamily="18" charset="0"/>
                <a:cs typeface="Times New Roman" pitchFamily="18" charset="0"/>
              </a:rPr>
              <a:t>Личностно-порождающее взаимодействие взрослых с детьми</a:t>
            </a:r>
            <a:r>
              <a:rPr lang="ru-RU" dirty="0" smtClean="0">
                <a:latin typeface="Times New Roman" pitchFamily="18" charset="0"/>
                <a:cs typeface="Times New Roman" pitchFamily="18" charset="0"/>
              </a:rPr>
              <a:t>, предполагающее создание таких ситуаций, в которых каждому ребенку с ТНР предоставляется возможность выбора деятельности, партнера, средств и жизненных навыков; учитываются обусловленные структурой нарушенного </a:t>
            </a:r>
            <a:r>
              <a:rPr lang="ru-RU" dirty="0" err="1" smtClean="0">
                <a:latin typeface="Times New Roman" pitchFamily="18" charset="0"/>
                <a:cs typeface="Times New Roman" pitchFamily="18" charset="0"/>
              </a:rPr>
              <a:t>речеязыкового</a:t>
            </a:r>
            <a:r>
              <a:rPr lang="ru-RU" dirty="0" smtClean="0">
                <a:latin typeface="Times New Roman" pitchFamily="18" charset="0"/>
                <a:cs typeface="Times New Roman" pitchFamily="18" charset="0"/>
              </a:rPr>
              <a:t> развития особенности деятельности (в том числе речевой), средств ее реализации, ограниченный объем личного опыта.</a:t>
            </a:r>
          </a:p>
          <a:p>
            <a:pPr algn="just"/>
            <a:r>
              <a:rPr lang="ru-RU" dirty="0" smtClean="0">
                <a:latin typeface="Times New Roman" pitchFamily="18" charset="0"/>
                <a:cs typeface="Times New Roman" pitchFamily="18" charset="0"/>
              </a:rPr>
              <a:t>2.</a:t>
            </a:r>
            <a:r>
              <a:rPr lang="ru-RU" b="1" i="1" dirty="0" smtClean="0">
                <a:latin typeface="Times New Roman" pitchFamily="18" charset="0"/>
                <a:cs typeface="Times New Roman" pitchFamily="18" charset="0"/>
              </a:rPr>
              <a:t>Ориентированность педагогической оценки на относительные показатели детской успешности</a:t>
            </a:r>
            <a:r>
              <a:rPr lang="ru-RU" dirty="0" smtClean="0">
                <a:latin typeface="Times New Roman" pitchFamily="18" charset="0"/>
                <a:cs typeface="Times New Roman" pitchFamily="18" charset="0"/>
              </a:rPr>
              <a:t>, то есть сравнение нынешних и предыдущих достижений ребенка с ТНР, стимулирование самооценки.</a:t>
            </a:r>
          </a:p>
          <a:p>
            <a:pPr algn="just"/>
            <a:r>
              <a:rPr lang="ru-RU" dirty="0" smtClean="0">
                <a:latin typeface="Times New Roman" pitchFamily="18" charset="0"/>
                <a:cs typeface="Times New Roman" pitchFamily="18" charset="0"/>
              </a:rPr>
              <a:t>3.</a:t>
            </a:r>
            <a:r>
              <a:rPr lang="ru-RU" b="1" i="1" dirty="0" smtClean="0">
                <a:latin typeface="Times New Roman" pitchFamily="18" charset="0"/>
                <a:cs typeface="Times New Roman" pitchFamily="18" charset="0"/>
              </a:rPr>
              <a:t>Формирование игры как важнейшего фактора развития ребенка с ТНР</a:t>
            </a:r>
            <a:r>
              <a:rPr lang="ru-RU" dirty="0" smtClean="0">
                <a:latin typeface="Times New Roman" pitchFamily="18" charset="0"/>
                <a:cs typeface="Times New Roman" pitchFamily="18" charset="0"/>
              </a:rPr>
              <a:t>, с учетом необходимости развития вербальных и невербальных компонентов развития ребенка с ТНР в разных видах игры.</a:t>
            </a:r>
          </a:p>
          <a:p>
            <a:pPr algn="just"/>
            <a:r>
              <a:rPr lang="ru-RU" dirty="0" smtClean="0">
                <a:latin typeface="Times New Roman" pitchFamily="18" charset="0"/>
                <a:cs typeface="Times New Roman" pitchFamily="18" charset="0"/>
              </a:rPr>
              <a:t>4.</a:t>
            </a:r>
            <a:r>
              <a:rPr lang="ru-RU" b="1" i="1" dirty="0" smtClean="0">
                <a:latin typeface="Times New Roman" pitchFamily="18" charset="0"/>
                <a:cs typeface="Times New Roman" pitchFamily="18" charset="0"/>
              </a:rPr>
              <a:t>Создание развивающей образовательной среды</a:t>
            </a:r>
            <a:r>
              <a:rPr lang="ru-RU" dirty="0" smtClean="0">
                <a:latin typeface="Times New Roman" pitchFamily="18" charset="0"/>
                <a:cs typeface="Times New Roman" pitchFamily="18" charset="0"/>
              </a:rPr>
              <a:t>, способствующей физическому, социально-коммуникативному, познавательному, речевому, художественно-эстетическому развитию ребенка с ТНР и сохранению его индивидуальности.</a:t>
            </a:r>
          </a:p>
          <a:p>
            <a:pPr algn="just"/>
            <a:r>
              <a:rPr lang="ru-RU" dirty="0" smtClean="0">
                <a:latin typeface="Times New Roman" pitchFamily="18" charset="0"/>
                <a:cs typeface="Times New Roman" pitchFamily="18" charset="0"/>
              </a:rPr>
              <a:t>5.</a:t>
            </a:r>
            <a:r>
              <a:rPr lang="ru-RU" b="1" i="1" dirty="0" smtClean="0">
                <a:latin typeface="Times New Roman" pitchFamily="18" charset="0"/>
                <a:cs typeface="Times New Roman" pitchFamily="18" charset="0"/>
              </a:rPr>
              <a:t>Сбалансированность репродуктивной (воспроизводящей готовый образец) и продуктивной (производящей субъективно новый продукт) деятельности</a:t>
            </a:r>
            <a:r>
              <a:rPr lang="ru-RU" dirty="0" smtClean="0">
                <a:latin typeface="Times New Roman" pitchFamily="18" charset="0"/>
                <a:cs typeface="Times New Roman" pitchFamily="18" charset="0"/>
              </a:rPr>
              <a:t>, то есть деятельности по освоению культурных форм и образцов и детской исследовательской, творческой деятельности; совместных и самостоятельных, подвижных и статичных форм активности с учетом особенностей развития и образовательных потребностей ребенка с ТНР.</a:t>
            </a:r>
          </a:p>
          <a:p>
            <a:pPr algn="just"/>
            <a:r>
              <a:rPr lang="ru-RU" dirty="0" smtClean="0">
                <a:latin typeface="Times New Roman" pitchFamily="18" charset="0"/>
                <a:cs typeface="Times New Roman" pitchFamily="18" charset="0"/>
              </a:rPr>
              <a:t>6.</a:t>
            </a:r>
            <a:r>
              <a:rPr lang="ru-RU" b="1" i="1" dirty="0" smtClean="0">
                <a:latin typeface="Times New Roman" pitchFamily="18" charset="0"/>
                <a:cs typeface="Times New Roman" pitchFamily="18" charset="0"/>
              </a:rPr>
              <a:t>Участие семьи как необходимое условие для полноценного развития ребенка дошкольного возраста с тяжелыми нарушениями речи</a:t>
            </a:r>
            <a:r>
              <a:rPr lang="ru-RU" dirty="0" smtClean="0">
                <a:latin typeface="Times New Roman" pitchFamily="18" charset="0"/>
                <a:cs typeface="Times New Roman" pitchFamily="18" charset="0"/>
              </a:rPr>
              <a:t>.</a:t>
            </a:r>
          </a:p>
          <a:p>
            <a:endParaRPr lang="ru-RU" dirty="0"/>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7643866" cy="3297238"/>
          </a:xfrm>
        </p:spPr>
        <p:txBody>
          <a:bodyPr>
            <a:noAutofit/>
          </a:bodyPr>
          <a:lstStyle/>
          <a:p>
            <a:pPr algn="ctr"/>
            <a:r>
              <a:rPr lang="ru-RU" sz="5400" b="1" dirty="0" smtClean="0">
                <a:solidFill>
                  <a:schemeClr val="tx1"/>
                </a:solidFill>
                <a:latin typeface="Times New Roman" pitchFamily="18" charset="0"/>
                <a:cs typeface="Times New Roman" pitchFamily="18" charset="0"/>
              </a:rPr>
              <a:t>Спасибо за внимание!</a:t>
            </a:r>
            <a:br>
              <a:rPr lang="ru-RU" sz="54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
            </a:r>
            <a:br>
              <a:rPr lang="ru-RU" sz="2000" b="1" dirty="0" smtClean="0">
                <a:solidFill>
                  <a:schemeClr val="tx1"/>
                </a:solidFill>
                <a:latin typeface="Times New Roman" pitchFamily="18" charset="0"/>
                <a:cs typeface="Times New Roman" pitchFamily="18" charset="0"/>
              </a:rPr>
            </a:br>
            <a:endParaRPr lang="ru-RU" sz="2000"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500034" y="3429000"/>
            <a:ext cx="7858180" cy="1935096"/>
          </a:xfrm>
        </p:spPr>
        <p:txBody>
          <a:bodyPr>
            <a:normAutofit/>
          </a:bodyPr>
          <a:lstStyle/>
          <a:p>
            <a:endParaRPr lang="ru-RU" sz="1800" dirty="0" smtClean="0">
              <a:latin typeface="Times New Roman" pitchFamily="18" charset="0"/>
              <a:cs typeface="Times New Roman" pitchFamily="18" charset="0"/>
            </a:endParaRPr>
          </a:p>
          <a:p>
            <a:pPr>
              <a:buNone/>
            </a:pPr>
            <a:r>
              <a:rPr lang="ru-RU" sz="1800" b="1" dirty="0" smtClean="0">
                <a:latin typeface="Times New Roman" pitchFamily="18" charset="0"/>
                <a:cs typeface="Times New Roman" pitchFamily="18" charset="0"/>
              </a:rPr>
              <a:t>Контактная информация:</a:t>
            </a: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сайт ДОУ : </a:t>
            </a:r>
            <a:r>
              <a:rPr lang="ru-RU" sz="1600" u="sng" dirty="0" smtClean="0">
                <a:hlinkClick r:id="rId2"/>
              </a:rPr>
              <a:t>http://dou24.ru/mkdou45/images/19-20/doc/oop_2019_mbdou_45.pd</a:t>
            </a:r>
            <a:r>
              <a:rPr lang="ru-RU" sz="1800" u="sng" dirty="0" smtClean="0">
                <a:hlinkClick r:id="rId2"/>
              </a:rPr>
              <a:t>f</a:t>
            </a:r>
            <a:endParaRPr lang="ru-RU" sz="1800" dirty="0" smtClean="0"/>
          </a:p>
          <a:p>
            <a:pPr marL="0" indent="0" algn="just">
              <a:buNone/>
            </a:pP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29</a:t>
            </a:fld>
            <a:endParaRPr lang="ru-RU"/>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0"/>
            <a:ext cx="7959828" cy="500042"/>
          </a:xfrm>
        </p:spPr>
        <p:txBody>
          <a:bodyPr>
            <a:noAutofit/>
          </a:bodyPr>
          <a:lstStyle/>
          <a:p>
            <a:pPr algn="ctr"/>
            <a:r>
              <a:rPr lang="ru-RU" sz="1400" b="1" dirty="0" smtClean="0">
                <a:solidFill>
                  <a:schemeClr val="tx1"/>
                </a:solidFill>
                <a:latin typeface="Times New Roman" pitchFamily="18" charset="0"/>
                <a:cs typeface="Times New Roman" pitchFamily="18" charset="0"/>
              </a:rPr>
              <a:t>Оглавление</a:t>
            </a:r>
            <a:endParaRPr lang="ru-RU" sz="1400" b="1" dirty="0">
              <a:solidFill>
                <a:schemeClr val="tx1"/>
              </a:solidFill>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3</a:t>
            </a:fld>
            <a:endParaRPr lang="ru-RU" dirty="0"/>
          </a:p>
        </p:txBody>
      </p:sp>
      <p:sp>
        <p:nvSpPr>
          <p:cNvPr id="6" name="Содержимое 5"/>
          <p:cNvSpPr>
            <a:spLocks noGrp="1"/>
          </p:cNvSpPr>
          <p:nvPr>
            <p:ph sz="quarter" idx="1"/>
          </p:nvPr>
        </p:nvSpPr>
        <p:spPr>
          <a:xfrm>
            <a:off x="142844" y="500042"/>
            <a:ext cx="8572560" cy="5973910"/>
          </a:xfrm>
        </p:spPr>
        <p:txBody>
          <a:bodyPr>
            <a:noAutofit/>
          </a:bodyPr>
          <a:lstStyle/>
          <a:p>
            <a:r>
              <a:rPr lang="ru-RU" sz="1100" b="1" dirty="0" smtClean="0">
                <a:latin typeface="Times New Roman" pitchFamily="18" charset="0"/>
                <a:cs typeface="Times New Roman" pitchFamily="18" charset="0"/>
              </a:rPr>
              <a:t> Введение</a:t>
            </a:r>
            <a:endParaRPr lang="ru-RU" sz="1100" dirty="0" smtClean="0">
              <a:latin typeface="Times New Roman" pitchFamily="18" charset="0"/>
              <a:cs typeface="Times New Roman" pitchFamily="18" charset="0"/>
            </a:endParaRPr>
          </a:p>
          <a:p>
            <a:r>
              <a:rPr lang="ru-RU" sz="1100" b="1" dirty="0" smtClean="0">
                <a:latin typeface="Times New Roman" pitchFamily="18" charset="0"/>
                <a:cs typeface="Times New Roman" pitchFamily="18" charset="0"/>
              </a:rPr>
              <a:t>1.Целевой раздел</a:t>
            </a:r>
            <a:endParaRPr lang="ru-RU" sz="1100" dirty="0" smtClean="0">
              <a:latin typeface="Times New Roman" pitchFamily="18" charset="0"/>
              <a:cs typeface="Times New Roman" pitchFamily="18" charset="0"/>
            </a:endParaRPr>
          </a:p>
          <a:p>
            <a:r>
              <a:rPr lang="ru-RU" sz="1100" dirty="0" smtClean="0">
                <a:latin typeface="Times New Roman" pitchFamily="18" charset="0"/>
                <a:cs typeface="Times New Roman" pitchFamily="18" charset="0"/>
              </a:rPr>
              <a:t>1.1 Пояснительная записка</a:t>
            </a:r>
          </a:p>
          <a:p>
            <a:r>
              <a:rPr lang="ru-RU" sz="1100" dirty="0" smtClean="0">
                <a:latin typeface="Times New Roman" pitchFamily="18" charset="0"/>
                <a:cs typeface="Times New Roman" pitchFamily="18" charset="0"/>
              </a:rPr>
              <a:t>1.1.1. Цели и задачи реализации Адаптированной программы</a:t>
            </a:r>
          </a:p>
          <a:p>
            <a:r>
              <a:rPr lang="ru-RU" sz="1100" dirty="0" smtClean="0">
                <a:latin typeface="Times New Roman" pitchFamily="18" charset="0"/>
                <a:cs typeface="Times New Roman" pitchFamily="18" charset="0"/>
              </a:rPr>
              <a:t>1.1.2. Принципы и подходы к формированию Адаптированной программы</a:t>
            </a:r>
          </a:p>
          <a:p>
            <a:r>
              <a:rPr lang="ru-RU" sz="1100" dirty="0" smtClean="0">
                <a:latin typeface="Times New Roman" pitchFamily="18" charset="0"/>
                <a:cs typeface="Times New Roman" pitchFamily="18" charset="0"/>
              </a:rPr>
              <a:t>1.1.3. Значимые для разработки и реализации Адаптированной программы характеристики, в том числе характеристики особенностей развития детей с тяжелыми нарушениями речи</a:t>
            </a:r>
          </a:p>
          <a:p>
            <a:pPr marL="266700" indent="-266700">
              <a:tabLst>
                <a:tab pos="355600" algn="l"/>
              </a:tabLst>
            </a:pPr>
            <a:r>
              <a:rPr lang="ru-RU" sz="1100" dirty="0" smtClean="0">
                <a:latin typeface="Times New Roman" pitchFamily="18" charset="0"/>
                <a:cs typeface="Times New Roman" pitchFamily="18" charset="0"/>
              </a:rPr>
              <a:t>1.2 Планируемые результаты освоения Адаптированной программы</a:t>
            </a:r>
          </a:p>
          <a:p>
            <a:r>
              <a:rPr lang="ru-RU" sz="1100" dirty="0" smtClean="0">
                <a:latin typeface="Times New Roman" pitchFamily="18" charset="0"/>
                <a:cs typeface="Times New Roman" pitchFamily="18" charset="0"/>
              </a:rPr>
              <a:t>1.3 Развивающее оценивание качества образовательной деятельности по Адаптированной программе</a:t>
            </a:r>
          </a:p>
          <a:p>
            <a:r>
              <a:rPr lang="ru-RU" sz="1100" b="1" dirty="0" smtClean="0">
                <a:latin typeface="Times New Roman" pitchFamily="18" charset="0"/>
                <a:cs typeface="Times New Roman" pitchFamily="18" charset="0"/>
              </a:rPr>
              <a:t>2.Содержательный раздел</a:t>
            </a:r>
            <a:endParaRPr lang="ru-RU" sz="1100" dirty="0" smtClean="0">
              <a:latin typeface="Times New Roman" pitchFamily="18" charset="0"/>
              <a:cs typeface="Times New Roman" pitchFamily="18" charset="0"/>
            </a:endParaRPr>
          </a:p>
          <a:p>
            <a:pPr>
              <a:lnSpc>
                <a:spcPct val="120000"/>
              </a:lnSpc>
            </a:pPr>
            <a:r>
              <a:rPr lang="ru-RU" sz="1100" b="1" dirty="0" smtClean="0">
                <a:latin typeface="Times New Roman" pitchFamily="18" charset="0"/>
                <a:cs typeface="Times New Roman" pitchFamily="18" charset="0"/>
              </a:rPr>
              <a:t>2.1.</a:t>
            </a:r>
            <a:r>
              <a:rPr lang="ru-RU" sz="1100" dirty="0" smtClean="0">
                <a:latin typeface="Times New Roman" pitchFamily="18" charset="0"/>
                <a:cs typeface="Times New Roman" pitchFamily="18" charset="0"/>
              </a:rPr>
              <a:t>Описание образовательной деятельности в соответствии с направлениями развития ребенка, представленными в пяти образовательных областях, с учетом используемых вариативных, примерных основных образовательных программ дошкольного образования и методических пособий, обеспечивающих реализацию данного содержания</a:t>
            </a:r>
          </a:p>
          <a:p>
            <a:pPr>
              <a:lnSpc>
                <a:spcPct val="120000"/>
              </a:lnSpc>
            </a:pPr>
            <a:r>
              <a:rPr lang="ru-RU" sz="1100" dirty="0" smtClean="0">
                <a:latin typeface="Times New Roman" pitchFamily="18" charset="0"/>
                <a:cs typeface="Times New Roman" pitchFamily="18" charset="0"/>
              </a:rPr>
              <a:t>2.1.1.Социально-коммуникативное развитие</a:t>
            </a:r>
          </a:p>
          <a:p>
            <a:pPr>
              <a:lnSpc>
                <a:spcPct val="120000"/>
              </a:lnSpc>
            </a:pPr>
            <a:r>
              <a:rPr lang="ru-RU" sz="1100" dirty="0" smtClean="0">
                <a:latin typeface="Times New Roman" pitchFamily="18" charset="0"/>
                <a:cs typeface="Times New Roman" pitchFamily="18" charset="0"/>
              </a:rPr>
              <a:t>2.1.2. Познавательное развитие</a:t>
            </a:r>
          </a:p>
          <a:p>
            <a:pPr>
              <a:lnSpc>
                <a:spcPct val="120000"/>
              </a:lnSpc>
            </a:pPr>
            <a:r>
              <a:rPr lang="ru-RU" sz="1100" dirty="0" smtClean="0">
                <a:latin typeface="Times New Roman" pitchFamily="18" charset="0"/>
                <a:cs typeface="Times New Roman" pitchFamily="18" charset="0"/>
              </a:rPr>
              <a:t>2.1.3. Речевое развитие</a:t>
            </a:r>
          </a:p>
          <a:p>
            <a:pPr>
              <a:lnSpc>
                <a:spcPct val="120000"/>
              </a:lnSpc>
            </a:pPr>
            <a:r>
              <a:rPr lang="ru-RU" sz="1100" dirty="0" smtClean="0">
                <a:latin typeface="Times New Roman" pitchFamily="18" charset="0"/>
                <a:cs typeface="Times New Roman" pitchFamily="18" charset="0"/>
              </a:rPr>
              <a:t>2.1.4.Художественно-эстетическое развитие</a:t>
            </a:r>
          </a:p>
          <a:p>
            <a:pPr>
              <a:lnSpc>
                <a:spcPct val="120000"/>
              </a:lnSpc>
            </a:pPr>
            <a:r>
              <a:rPr lang="ru-RU" sz="1100" dirty="0" smtClean="0">
                <a:latin typeface="Times New Roman" pitchFamily="18" charset="0"/>
                <a:cs typeface="Times New Roman" pitchFamily="18" charset="0"/>
              </a:rPr>
              <a:t>2.1.5. Физическое развитие</a:t>
            </a:r>
          </a:p>
          <a:p>
            <a:pPr>
              <a:lnSpc>
                <a:spcPct val="120000"/>
              </a:lnSpc>
            </a:pPr>
            <a:r>
              <a:rPr lang="ru-RU" sz="1100" b="1" dirty="0" smtClean="0">
                <a:latin typeface="Times New Roman" pitchFamily="18" charset="0"/>
                <a:cs typeface="Times New Roman" pitchFamily="18" charset="0"/>
              </a:rPr>
              <a:t>2.2. </a:t>
            </a:r>
            <a:r>
              <a:rPr lang="ru-RU" sz="1100" dirty="0" smtClean="0">
                <a:latin typeface="Times New Roman" pitchFamily="18" charset="0"/>
                <a:cs typeface="Times New Roman" pitchFamily="18" charset="0"/>
              </a:rPr>
              <a:t>Разнообразные формы работы с детьми с тяжелыми нарушениями речи в разных видах образовательной деятельности.</a:t>
            </a:r>
          </a:p>
          <a:p>
            <a:pPr>
              <a:lnSpc>
                <a:spcPct val="120000"/>
              </a:lnSpc>
            </a:pPr>
            <a:r>
              <a:rPr lang="ru-RU" sz="1100" b="1" dirty="0" smtClean="0">
                <a:latin typeface="Times New Roman" pitchFamily="18" charset="0"/>
                <a:cs typeface="Times New Roman" pitchFamily="18" charset="0"/>
              </a:rPr>
              <a:t>2.3.</a:t>
            </a:r>
            <a:r>
              <a:rPr lang="ru-RU" sz="1100" dirty="0" smtClean="0">
                <a:latin typeface="Times New Roman" pitchFamily="18" charset="0"/>
                <a:cs typeface="Times New Roman" pitchFamily="18" charset="0"/>
              </a:rPr>
              <a:t>Взаимодействие взрослых с детьми</a:t>
            </a:r>
          </a:p>
          <a:p>
            <a:pPr>
              <a:lnSpc>
                <a:spcPct val="120000"/>
              </a:lnSpc>
            </a:pPr>
            <a:r>
              <a:rPr lang="ru-RU" sz="1100" b="1" dirty="0" smtClean="0">
                <a:latin typeface="Times New Roman" pitchFamily="18" charset="0"/>
                <a:cs typeface="Times New Roman" pitchFamily="18" charset="0"/>
              </a:rPr>
              <a:t>2.4. </a:t>
            </a:r>
            <a:r>
              <a:rPr lang="ru-RU" sz="1100" dirty="0" smtClean="0">
                <a:latin typeface="Times New Roman" pitchFamily="18" charset="0"/>
                <a:cs typeface="Times New Roman" pitchFamily="18" charset="0"/>
              </a:rPr>
              <a:t>Взаимодействие педагогического коллектива с семьями дошкольников с ТНР</a:t>
            </a:r>
          </a:p>
          <a:p>
            <a:pPr>
              <a:lnSpc>
                <a:spcPct val="120000"/>
              </a:lnSpc>
            </a:pPr>
            <a:r>
              <a:rPr lang="ru-RU" sz="1100" b="1" dirty="0" smtClean="0">
                <a:latin typeface="Times New Roman" pitchFamily="18" charset="0"/>
                <a:cs typeface="Times New Roman" pitchFamily="18" charset="0"/>
              </a:rPr>
              <a:t>2.5. </a:t>
            </a:r>
            <a:r>
              <a:rPr lang="ru-RU" sz="1100" dirty="0" smtClean="0">
                <a:latin typeface="Times New Roman" pitchFamily="18" charset="0"/>
                <a:cs typeface="Times New Roman" pitchFamily="18" charset="0"/>
              </a:rPr>
              <a:t>Программа коррекционной работы с детьми с ТНР</a:t>
            </a:r>
          </a:p>
          <a:p>
            <a:pPr>
              <a:lnSpc>
                <a:spcPct val="120000"/>
              </a:lnSpc>
            </a:pPr>
            <a:r>
              <a:rPr lang="ru-RU" sz="1100" b="1" dirty="0" smtClean="0">
                <a:latin typeface="Times New Roman" pitchFamily="18" charset="0"/>
                <a:cs typeface="Times New Roman" pitchFamily="18" charset="0"/>
              </a:rPr>
              <a:t>2.6 </a:t>
            </a:r>
            <a:r>
              <a:rPr lang="ru-RU" sz="1100" dirty="0" smtClean="0">
                <a:latin typeface="Times New Roman" pitchFamily="18" charset="0"/>
                <a:cs typeface="Times New Roman" pitchFamily="18" charset="0"/>
              </a:rPr>
              <a:t>Особенности образовательной деятельности разных видов и культурных практик</a:t>
            </a:r>
          </a:p>
          <a:p>
            <a:pPr>
              <a:lnSpc>
                <a:spcPct val="120000"/>
              </a:lnSpc>
            </a:pPr>
            <a:r>
              <a:rPr lang="ru-RU" sz="1100" b="1" dirty="0" smtClean="0">
                <a:latin typeface="Times New Roman" pitchFamily="18" charset="0"/>
                <a:cs typeface="Times New Roman" pitchFamily="18" charset="0"/>
              </a:rPr>
              <a:t>2.7 </a:t>
            </a:r>
            <a:r>
              <a:rPr lang="ru-RU" sz="1100" dirty="0" smtClean="0">
                <a:latin typeface="Times New Roman" pitchFamily="18" charset="0"/>
                <a:cs typeface="Times New Roman" pitchFamily="18" charset="0"/>
              </a:rPr>
              <a:t>Способы и направления поддержки детской инициативы</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285728"/>
            <a:ext cx="7210452" cy="6188224"/>
          </a:xfrm>
        </p:spPr>
        <p:txBody>
          <a:bodyPr/>
          <a:lstStyle/>
          <a:p>
            <a:pPr>
              <a:lnSpc>
                <a:spcPct val="120000"/>
              </a:lnSpc>
            </a:pPr>
            <a:r>
              <a:rPr lang="ru-RU" sz="1050" b="1" dirty="0" smtClean="0">
                <a:latin typeface="Times New Roman" pitchFamily="18" charset="0"/>
                <a:cs typeface="Times New Roman" pitchFamily="18" charset="0"/>
              </a:rPr>
              <a:t>3. Организационный раздел:</a:t>
            </a:r>
            <a:endParaRPr lang="ru-RU" sz="1050" dirty="0" smtClean="0">
              <a:latin typeface="Times New Roman" pitchFamily="18" charset="0"/>
              <a:cs typeface="Times New Roman" pitchFamily="18" charset="0"/>
            </a:endParaRPr>
          </a:p>
          <a:p>
            <a:pPr>
              <a:lnSpc>
                <a:spcPct val="120000"/>
              </a:lnSpc>
            </a:pPr>
            <a:r>
              <a:rPr lang="ru-RU" sz="1050" b="1" dirty="0" smtClean="0">
                <a:latin typeface="Times New Roman" pitchFamily="18" charset="0"/>
                <a:cs typeface="Times New Roman" pitchFamily="18" charset="0"/>
              </a:rPr>
              <a:t>3.1.</a:t>
            </a:r>
            <a:r>
              <a:rPr lang="ru-RU" sz="1050" dirty="0" smtClean="0">
                <a:latin typeface="Times New Roman" pitchFamily="18" charset="0"/>
                <a:cs typeface="Times New Roman" pitchFamily="18" charset="0"/>
              </a:rPr>
              <a:t>Психолого-педагогические условия, обеспечивающие развитие ребёнка с ТНР</a:t>
            </a:r>
          </a:p>
          <a:p>
            <a:pPr>
              <a:lnSpc>
                <a:spcPct val="120000"/>
              </a:lnSpc>
            </a:pPr>
            <a:r>
              <a:rPr lang="ru-RU" sz="1050" b="1" dirty="0" smtClean="0">
                <a:latin typeface="Times New Roman" pitchFamily="18" charset="0"/>
                <a:cs typeface="Times New Roman" pitchFamily="18" charset="0"/>
              </a:rPr>
              <a:t>3.2.</a:t>
            </a:r>
            <a:r>
              <a:rPr lang="ru-RU" sz="1050" dirty="0" smtClean="0">
                <a:latin typeface="Times New Roman" pitchFamily="18" charset="0"/>
                <a:cs typeface="Times New Roman" pitchFamily="18" charset="0"/>
              </a:rPr>
              <a:t>Организация развивающей предметно-пространственной среды</a:t>
            </a:r>
          </a:p>
          <a:p>
            <a:pPr>
              <a:lnSpc>
                <a:spcPct val="120000"/>
              </a:lnSpc>
            </a:pPr>
            <a:r>
              <a:rPr lang="ru-RU" sz="1050" b="1" dirty="0" smtClean="0">
                <a:latin typeface="Times New Roman" pitchFamily="18" charset="0"/>
                <a:cs typeface="Times New Roman" pitchFamily="18" charset="0"/>
              </a:rPr>
              <a:t>3.3.</a:t>
            </a:r>
            <a:r>
              <a:rPr lang="ru-RU" sz="1050" dirty="0" smtClean="0">
                <a:latin typeface="Times New Roman" pitchFamily="18" charset="0"/>
                <a:cs typeface="Times New Roman" pitchFamily="18" charset="0"/>
              </a:rPr>
              <a:t>Кадровые условия реализации Адаптированной программы</a:t>
            </a:r>
          </a:p>
          <a:p>
            <a:pPr>
              <a:lnSpc>
                <a:spcPct val="120000"/>
              </a:lnSpc>
            </a:pPr>
            <a:r>
              <a:rPr lang="ru-RU" sz="1050" b="1" dirty="0" smtClean="0">
                <a:latin typeface="Times New Roman" pitchFamily="18" charset="0"/>
                <a:cs typeface="Times New Roman" pitchFamily="18" charset="0"/>
              </a:rPr>
              <a:t>3.4.</a:t>
            </a:r>
            <a:r>
              <a:rPr lang="ru-RU" sz="1050" dirty="0" smtClean="0">
                <a:latin typeface="Times New Roman" pitchFamily="18" charset="0"/>
                <a:cs typeface="Times New Roman" pitchFamily="18" charset="0"/>
              </a:rPr>
              <a:t>Материально-техническое обеспечение Адаптированной программы</a:t>
            </a:r>
          </a:p>
          <a:p>
            <a:pPr>
              <a:lnSpc>
                <a:spcPct val="120000"/>
              </a:lnSpc>
            </a:pPr>
            <a:r>
              <a:rPr lang="ru-RU" sz="1050" b="1" dirty="0" smtClean="0">
                <a:latin typeface="Times New Roman" pitchFamily="18" charset="0"/>
                <a:cs typeface="Times New Roman" pitchFamily="18" charset="0"/>
              </a:rPr>
              <a:t>3.5 </a:t>
            </a:r>
            <a:r>
              <a:rPr lang="ru-RU" sz="1050" dirty="0" smtClean="0">
                <a:latin typeface="Times New Roman" pitchFamily="18" charset="0"/>
                <a:cs typeface="Times New Roman" pitchFamily="18" charset="0"/>
              </a:rPr>
              <a:t>Программно-методическое обеспечение программы</a:t>
            </a:r>
          </a:p>
          <a:p>
            <a:pPr>
              <a:lnSpc>
                <a:spcPct val="120000"/>
              </a:lnSpc>
            </a:pPr>
            <a:r>
              <a:rPr lang="ru-RU" sz="1050" b="1" dirty="0" smtClean="0">
                <a:latin typeface="Times New Roman" pitchFamily="18" charset="0"/>
                <a:cs typeface="Times New Roman" pitchFamily="18" charset="0"/>
              </a:rPr>
              <a:t>3.6.</a:t>
            </a:r>
            <a:r>
              <a:rPr lang="ru-RU" sz="1050" dirty="0" smtClean="0">
                <a:latin typeface="Times New Roman" pitchFamily="18" charset="0"/>
                <a:cs typeface="Times New Roman" pitchFamily="18" charset="0"/>
              </a:rPr>
              <a:t>Финансовые условия реализации Адаптированной программы</a:t>
            </a:r>
          </a:p>
          <a:p>
            <a:pPr>
              <a:lnSpc>
                <a:spcPct val="120000"/>
              </a:lnSpc>
            </a:pPr>
            <a:r>
              <a:rPr lang="ru-RU" sz="1050" b="1" dirty="0" smtClean="0">
                <a:latin typeface="Times New Roman" pitchFamily="18" charset="0"/>
                <a:cs typeface="Times New Roman" pitchFamily="18" charset="0"/>
              </a:rPr>
              <a:t>3.7 </a:t>
            </a:r>
            <a:r>
              <a:rPr lang="ru-RU" sz="1050" dirty="0" smtClean="0">
                <a:latin typeface="Times New Roman" pitchFamily="18" charset="0"/>
                <a:cs typeface="Times New Roman" pitchFamily="18" charset="0"/>
              </a:rPr>
              <a:t>Планирование образовательной деятельности</a:t>
            </a:r>
          </a:p>
          <a:p>
            <a:pPr>
              <a:lnSpc>
                <a:spcPct val="120000"/>
              </a:lnSpc>
            </a:pPr>
            <a:r>
              <a:rPr lang="ru-RU" sz="1050" dirty="0" smtClean="0">
                <a:latin typeface="Times New Roman" pitchFamily="18" charset="0"/>
                <a:cs typeface="Times New Roman" pitchFamily="18" charset="0"/>
              </a:rPr>
              <a:t>3.7.1.Особенности традиционных событий, праздников, мероприятий</a:t>
            </a:r>
          </a:p>
          <a:p>
            <a:pPr>
              <a:lnSpc>
                <a:spcPct val="120000"/>
              </a:lnSpc>
            </a:pPr>
            <a:r>
              <a:rPr lang="ru-RU" sz="1050" b="1" dirty="0" smtClean="0">
                <a:latin typeface="Times New Roman" pitchFamily="18" charset="0"/>
                <a:cs typeface="Times New Roman" pitchFamily="18" charset="0"/>
              </a:rPr>
              <a:t>3.8. </a:t>
            </a:r>
            <a:r>
              <a:rPr lang="ru-RU" sz="1050" dirty="0" smtClean="0">
                <a:latin typeface="Times New Roman" pitchFamily="18" charset="0"/>
                <a:cs typeface="Times New Roman" pitchFamily="18" charset="0"/>
              </a:rPr>
              <a:t>Режим дня и распорядок</a:t>
            </a:r>
          </a:p>
          <a:p>
            <a:pPr>
              <a:lnSpc>
                <a:spcPct val="120000"/>
              </a:lnSpc>
            </a:pPr>
            <a:r>
              <a:rPr lang="ru-RU" sz="1050" b="1" dirty="0" smtClean="0">
                <a:latin typeface="Times New Roman" pitchFamily="18" charset="0"/>
                <a:cs typeface="Times New Roman" pitchFamily="18" charset="0"/>
              </a:rPr>
              <a:t>Дополнительный раздел</a:t>
            </a:r>
            <a:endParaRPr lang="ru-RU" sz="1050" dirty="0" smtClean="0">
              <a:latin typeface="Times New Roman" pitchFamily="18" charset="0"/>
              <a:cs typeface="Times New Roman" pitchFamily="18" charset="0"/>
            </a:endParaRPr>
          </a:p>
          <a:p>
            <a:pPr>
              <a:lnSpc>
                <a:spcPct val="120000"/>
              </a:lnSpc>
            </a:pPr>
            <a:r>
              <a:rPr lang="ru-RU" sz="1050" b="1" dirty="0" smtClean="0">
                <a:latin typeface="Times New Roman" pitchFamily="18" charset="0"/>
                <a:cs typeface="Times New Roman" pitchFamily="18" charset="0"/>
              </a:rPr>
              <a:t>4.1.</a:t>
            </a:r>
            <a:r>
              <a:rPr lang="ru-RU" sz="1050" dirty="0" smtClean="0">
                <a:latin typeface="Times New Roman" pitchFamily="18" charset="0"/>
                <a:cs typeface="Times New Roman" pitchFamily="18" charset="0"/>
              </a:rPr>
              <a:t>Краткая презентация Адаптированной программы</a:t>
            </a:r>
          </a:p>
          <a:p>
            <a:pPr>
              <a:lnSpc>
                <a:spcPct val="120000"/>
              </a:lnSpc>
            </a:pPr>
            <a:r>
              <a:rPr lang="ru-RU" sz="1050" b="1" dirty="0" smtClean="0">
                <a:latin typeface="Times New Roman" pitchFamily="18" charset="0"/>
                <a:cs typeface="Times New Roman" pitchFamily="18" charset="0"/>
              </a:rPr>
              <a:t>4.2. </a:t>
            </a:r>
            <a:r>
              <a:rPr lang="ru-RU" sz="1050" dirty="0" smtClean="0">
                <a:latin typeface="Times New Roman" pitchFamily="18" charset="0"/>
                <a:cs typeface="Times New Roman" pitchFamily="18" charset="0"/>
              </a:rPr>
              <a:t>Приложения:</a:t>
            </a:r>
          </a:p>
          <a:p>
            <a:pPr lvl="2">
              <a:lnSpc>
                <a:spcPct val="120000"/>
              </a:lnSpc>
            </a:pPr>
            <a:r>
              <a:rPr lang="ru-RU" sz="1050" dirty="0" smtClean="0">
                <a:latin typeface="Times New Roman" pitchFamily="18" charset="0"/>
                <a:cs typeface="Times New Roman" pitchFamily="18" charset="0"/>
              </a:rPr>
              <a:t>Приложение 1. Рабочие программы коррекционных курсов учителей-логопедов.</a:t>
            </a:r>
          </a:p>
          <a:p>
            <a:pPr>
              <a:lnSpc>
                <a:spcPct val="120000"/>
              </a:lnSpc>
            </a:pPr>
            <a:r>
              <a:rPr lang="ru-RU" sz="1050" b="1" dirty="0" smtClean="0"/>
              <a:t> </a:t>
            </a:r>
            <a:endParaRPr lang="ru-RU" sz="1050" dirty="0" smtClean="0"/>
          </a:p>
          <a:p>
            <a:pPr>
              <a:lnSpc>
                <a:spcPct val="120000"/>
              </a:lnSpc>
            </a:pPr>
            <a:r>
              <a:rPr lang="ru-RU" sz="1050" dirty="0" smtClean="0"/>
              <a:t> </a:t>
            </a:r>
          </a:p>
          <a:p>
            <a:pPr>
              <a:lnSpc>
                <a:spcPct val="120000"/>
              </a:lnSpc>
            </a:pPr>
            <a:r>
              <a:rPr lang="ru-RU" sz="1050" b="1" dirty="0" smtClean="0"/>
              <a:t> </a:t>
            </a:r>
            <a:endParaRPr lang="ru-RU" sz="1050" dirty="0" smtClean="0"/>
          </a:p>
          <a:p>
            <a:endParaRPr lang="ru-RU" dirty="0"/>
          </a:p>
        </p:txBody>
      </p:sp>
      <p:sp>
        <p:nvSpPr>
          <p:cNvPr id="4" name="Номер слайда 3"/>
          <p:cNvSpPr>
            <a:spLocks noGrp="1"/>
          </p:cNvSpPr>
          <p:nvPr>
            <p:ph type="sldNum" sz="quarter" idx="15"/>
          </p:nvPr>
        </p:nvSpPr>
        <p:spPr/>
        <p:txBody>
          <a:bodyPr/>
          <a:lstStyle/>
          <a:p>
            <a:fld id="{2B1B84AB-6190-4DA5-96C5-22410CB6E1C6}" type="slidenum">
              <a:rPr lang="ru-RU" smtClean="0"/>
              <a:pPr/>
              <a:t>4</a:t>
            </a:fld>
            <a:endParaRPr lang="ru-RU"/>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85786" y="428604"/>
            <a:ext cx="7139014" cy="1143008"/>
          </a:xfrm>
        </p:spPr>
        <p:txBody>
          <a:bodyPr>
            <a:normAutofit/>
          </a:bodyPr>
          <a:lstStyle/>
          <a:p>
            <a:pPr algn="ctr"/>
            <a:r>
              <a:rPr lang="ru-RU" sz="2000" b="1" dirty="0" smtClean="0">
                <a:solidFill>
                  <a:schemeClr val="tx1"/>
                </a:solidFill>
                <a:latin typeface="Times New Roman" pitchFamily="18" charset="0"/>
                <a:cs typeface="Times New Roman" pitchFamily="18" charset="0"/>
              </a:rPr>
              <a:t>Структура АООП ДО</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(в соответствии с ФГОС ДО)</a:t>
            </a:r>
            <a:r>
              <a:rPr lang="ru-RU" altLang="ru-RU" sz="2000" b="1" dirty="0" smtClean="0">
                <a:solidFill>
                  <a:schemeClr val="tx1"/>
                </a:solidFill>
              </a:rPr>
              <a:t/>
            </a:r>
            <a:br>
              <a:rPr lang="ru-RU" altLang="ru-RU" sz="2000" b="1" dirty="0" smtClean="0">
                <a:solidFill>
                  <a:schemeClr val="tx1"/>
                </a:solidFill>
              </a:rPr>
            </a:br>
            <a:r>
              <a:rPr lang="ru-RU" altLang="ru-RU" sz="2000" b="1" dirty="0" smtClean="0">
                <a:solidFill>
                  <a:schemeClr val="tx1"/>
                </a:solidFill>
                <a:latin typeface="Times New Roman" pitchFamily="18" charset="0"/>
                <a:cs typeface="Times New Roman" pitchFamily="18" charset="0"/>
              </a:rPr>
              <a:t>включает три основных раздела:</a:t>
            </a:r>
            <a:endParaRPr lang="en-US" altLang="ru-RU" sz="2000" dirty="0">
              <a:solidFill>
                <a:schemeClr val="tx1"/>
              </a:solidFill>
              <a:latin typeface="Times New Roman" pitchFamily="18" charset="0"/>
              <a:cs typeface="Times New Roman" pitchFamily="18" charset="0"/>
            </a:endParaRPr>
          </a:p>
        </p:txBody>
      </p:sp>
      <p:sp>
        <p:nvSpPr>
          <p:cNvPr id="8208" name="AutoShape 16"/>
          <p:cNvSpPr>
            <a:spLocks noChangeArrowheads="1"/>
          </p:cNvSpPr>
          <p:nvPr/>
        </p:nvSpPr>
        <p:spPr bwMode="blackGray">
          <a:xfrm rot="16200000" flipH="1" flipV="1">
            <a:off x="3539630" y="1668469"/>
            <a:ext cx="979006" cy="755650"/>
          </a:xfrm>
          <a:prstGeom prst="rightArrow">
            <a:avLst>
              <a:gd name="adj1" fmla="val 46509"/>
              <a:gd name="adj2" fmla="val 42052"/>
            </a:avLst>
          </a:prstGeom>
          <a:gradFill rotWithShape="1">
            <a:gsLst>
              <a:gs pos="0">
                <a:schemeClr val="accent2">
                  <a:gamma/>
                  <a:tint val="0"/>
                  <a:invGamma/>
                  <a:alpha val="0"/>
                </a:schemeClr>
              </a:gs>
              <a:gs pos="100000">
                <a:schemeClr val="accent2"/>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 name="Group 21"/>
          <p:cNvGrpSpPr>
            <a:grpSpLocks/>
          </p:cNvGrpSpPr>
          <p:nvPr/>
        </p:nvGrpSpPr>
        <p:grpSpPr bwMode="auto">
          <a:xfrm>
            <a:off x="1251723" y="5745463"/>
            <a:ext cx="168275" cy="168275"/>
            <a:chOff x="2928" y="2208"/>
            <a:chExt cx="262" cy="262"/>
          </a:xfrm>
        </p:grpSpPr>
        <p:sp>
          <p:nvSpPr>
            <p:cNvPr id="8214" name="Oval 22"/>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8215" name="Oval 23"/>
            <p:cNvSpPr>
              <a:spLocks noChangeArrowheads="1"/>
            </p:cNvSpPr>
            <p:nvPr/>
          </p:nvSpPr>
          <p:spPr bwMode="gray">
            <a:xfrm>
              <a:off x="2949" y="2230"/>
              <a:ext cx="218" cy="218"/>
            </a:xfrm>
            <a:prstGeom prst="ellipse">
              <a:avLst/>
            </a:prstGeom>
            <a:gradFill rotWithShape="1">
              <a:gsLst>
                <a:gs pos="0">
                  <a:schemeClr val="accent1"/>
                </a:gs>
                <a:gs pos="100000">
                  <a:schemeClr val="accent1">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sp>
        <p:nvSpPr>
          <p:cNvPr id="8220" name="AutoShape 28"/>
          <p:cNvSpPr>
            <a:spLocks noChangeArrowheads="1"/>
          </p:cNvSpPr>
          <p:nvPr/>
        </p:nvSpPr>
        <p:spPr bwMode="gray">
          <a:xfrm>
            <a:off x="785786" y="2714620"/>
            <a:ext cx="7143800" cy="627019"/>
          </a:xfrm>
          <a:prstGeom prst="roundRect">
            <a:avLst>
              <a:gd name="adj" fmla="val 50000"/>
            </a:avLst>
          </a:prstGeom>
          <a:solidFill>
            <a:schemeClr val="accent2">
              <a:alpha val="50000"/>
            </a:schemeClr>
          </a:solidFill>
          <a:ln>
            <a:noFill/>
          </a:ln>
          <a:effectLst/>
          <a:extLst>
            <a:ext uri="{91240B29-F687-4F45-9708-019B960494DF}">
              <a14:hiddenLine xmlns:a14="http://schemas.microsoft.com/office/drawing/2010/main" w="57150" algn="ctr">
                <a:solidFill>
                  <a:srgbClr val="C68AD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223" name="Rectangle 31"/>
          <p:cNvSpPr>
            <a:spLocks noChangeArrowheads="1"/>
          </p:cNvSpPr>
          <p:nvPr/>
        </p:nvSpPr>
        <p:spPr bwMode="gray">
          <a:xfrm>
            <a:off x="1571604" y="2786058"/>
            <a:ext cx="6143668" cy="36933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ru-RU" altLang="ru-RU" sz="2000" b="1" dirty="0" smtClean="0">
                <a:solidFill>
                  <a:srgbClr val="002060"/>
                </a:solidFill>
                <a:latin typeface="Times New Roman" pitchFamily="18" charset="0"/>
                <a:cs typeface="Times New Roman" pitchFamily="18" charset="0"/>
              </a:rPr>
              <a:t>ЦЕЛЕВОЙ</a:t>
            </a:r>
            <a:endParaRPr lang="en-US" altLang="ru-RU" sz="2000" b="1" dirty="0">
              <a:solidFill>
                <a:srgbClr val="002060"/>
              </a:solidFill>
              <a:latin typeface="Times New Roman" pitchFamily="18" charset="0"/>
              <a:cs typeface="Times New Roman" pitchFamily="18" charset="0"/>
            </a:endParaRPr>
          </a:p>
        </p:txBody>
      </p:sp>
      <p:sp>
        <p:nvSpPr>
          <p:cNvPr id="8226" name="AutoShape 34"/>
          <p:cNvSpPr>
            <a:spLocks noChangeArrowheads="1"/>
          </p:cNvSpPr>
          <p:nvPr/>
        </p:nvSpPr>
        <p:spPr bwMode="blackGray">
          <a:xfrm rot="16200000" flipV="1">
            <a:off x="4213129" y="1668468"/>
            <a:ext cx="1080120" cy="755650"/>
          </a:xfrm>
          <a:prstGeom prst="rightArrow">
            <a:avLst>
              <a:gd name="adj1" fmla="val 46509"/>
              <a:gd name="adj2" fmla="val 42098"/>
            </a:avLst>
          </a:prstGeom>
          <a:gradFill rotWithShape="1">
            <a:gsLst>
              <a:gs pos="0">
                <a:schemeClr val="accent1">
                  <a:gamma/>
                  <a:tint val="0"/>
                  <a:invGamma/>
                  <a:alpha val="0"/>
                </a:schemeClr>
              </a:gs>
              <a:gs pos="100000">
                <a:schemeClr val="accent1"/>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0" name="AutoShape 28"/>
          <p:cNvSpPr>
            <a:spLocks noChangeArrowheads="1"/>
          </p:cNvSpPr>
          <p:nvPr/>
        </p:nvSpPr>
        <p:spPr bwMode="gray">
          <a:xfrm>
            <a:off x="857224" y="4214818"/>
            <a:ext cx="7143800" cy="627019"/>
          </a:xfrm>
          <a:prstGeom prst="roundRect">
            <a:avLst>
              <a:gd name="adj" fmla="val 50000"/>
            </a:avLst>
          </a:prstGeom>
          <a:solidFill>
            <a:schemeClr val="accent2">
              <a:alpha val="50000"/>
            </a:schemeClr>
          </a:solidFill>
          <a:ln>
            <a:noFill/>
          </a:ln>
          <a:effectLst/>
          <a:extLst>
            <a:ext uri="{91240B29-F687-4F45-9708-019B960494DF}">
              <a14:hiddenLine xmlns:a14="http://schemas.microsoft.com/office/drawing/2010/main" w="57150" algn="ctr">
                <a:solidFill>
                  <a:srgbClr val="C68AD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 name="AutoShape 28"/>
          <p:cNvSpPr>
            <a:spLocks noChangeArrowheads="1"/>
          </p:cNvSpPr>
          <p:nvPr/>
        </p:nvSpPr>
        <p:spPr bwMode="gray">
          <a:xfrm>
            <a:off x="810597" y="5643578"/>
            <a:ext cx="7190427" cy="642409"/>
          </a:xfrm>
          <a:prstGeom prst="roundRect">
            <a:avLst>
              <a:gd name="adj" fmla="val 50000"/>
            </a:avLst>
          </a:prstGeom>
          <a:solidFill>
            <a:schemeClr val="accent2">
              <a:alpha val="50000"/>
            </a:schemeClr>
          </a:solidFill>
          <a:ln>
            <a:noFill/>
          </a:ln>
          <a:effectLst/>
          <a:extLst>
            <a:ext uri="{91240B29-F687-4F45-9708-019B960494DF}">
              <a14:hiddenLine xmlns:a14="http://schemas.microsoft.com/office/drawing/2010/main" w="57150" algn="ctr">
                <a:solidFill>
                  <a:srgbClr val="C68AD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2" name="Rectangle 31"/>
          <p:cNvSpPr>
            <a:spLocks noChangeArrowheads="1"/>
          </p:cNvSpPr>
          <p:nvPr/>
        </p:nvSpPr>
        <p:spPr bwMode="gray">
          <a:xfrm>
            <a:off x="1643041" y="4357694"/>
            <a:ext cx="6205711" cy="36933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ru-RU" altLang="ru-RU" sz="2000" b="1" dirty="0" smtClean="0">
                <a:solidFill>
                  <a:srgbClr val="002060"/>
                </a:solidFill>
                <a:latin typeface="Times New Roman" pitchFamily="18" charset="0"/>
                <a:cs typeface="Times New Roman" pitchFamily="18" charset="0"/>
              </a:rPr>
              <a:t>СОДЕРЖАТЕЛЬНЫЙ</a:t>
            </a:r>
            <a:endParaRPr lang="en-US" altLang="ru-RU" sz="2000" b="1" dirty="0">
              <a:solidFill>
                <a:srgbClr val="002060"/>
              </a:solidFill>
              <a:latin typeface="Times New Roman" pitchFamily="18" charset="0"/>
              <a:cs typeface="Times New Roman" pitchFamily="18" charset="0"/>
            </a:endParaRPr>
          </a:p>
        </p:txBody>
      </p:sp>
      <p:sp>
        <p:nvSpPr>
          <p:cNvPr id="43" name="Rectangle 31"/>
          <p:cNvSpPr>
            <a:spLocks noChangeArrowheads="1"/>
          </p:cNvSpPr>
          <p:nvPr/>
        </p:nvSpPr>
        <p:spPr bwMode="gray">
          <a:xfrm rot="10800000" flipV="1">
            <a:off x="1785917" y="5820367"/>
            <a:ext cx="5986635" cy="36933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ru-RU" altLang="ru-RU" sz="2000" b="1" dirty="0" smtClean="0">
                <a:solidFill>
                  <a:srgbClr val="002060"/>
                </a:solidFill>
                <a:latin typeface="Times New Roman" pitchFamily="18" charset="0"/>
                <a:cs typeface="Times New Roman" pitchFamily="18" charset="0"/>
              </a:rPr>
              <a:t>ОРГАНИЗАЦИОННЫЙ</a:t>
            </a:r>
            <a:endParaRPr lang="en-US" altLang="ru-RU" sz="2000" b="1" dirty="0">
              <a:solidFill>
                <a:srgbClr val="002060"/>
              </a:solidFill>
              <a:latin typeface="Times New Roman" pitchFamily="18" charset="0"/>
              <a:cs typeface="Times New Roman" pitchFamily="18" charset="0"/>
            </a:endParaRPr>
          </a:p>
        </p:txBody>
      </p:sp>
      <p:grpSp>
        <p:nvGrpSpPr>
          <p:cNvPr id="3" name="Group 21"/>
          <p:cNvGrpSpPr>
            <a:grpSpLocks/>
          </p:cNvGrpSpPr>
          <p:nvPr/>
        </p:nvGrpSpPr>
        <p:grpSpPr bwMode="auto">
          <a:xfrm>
            <a:off x="1256989" y="4389227"/>
            <a:ext cx="168275" cy="168275"/>
            <a:chOff x="2928" y="2208"/>
            <a:chExt cx="262" cy="262"/>
          </a:xfrm>
        </p:grpSpPr>
        <p:sp>
          <p:nvSpPr>
            <p:cNvPr id="45" name="Oval 22"/>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46" name="Oval 23"/>
            <p:cNvSpPr>
              <a:spLocks noChangeArrowheads="1"/>
            </p:cNvSpPr>
            <p:nvPr/>
          </p:nvSpPr>
          <p:spPr bwMode="gray">
            <a:xfrm>
              <a:off x="2949" y="2230"/>
              <a:ext cx="218" cy="218"/>
            </a:xfrm>
            <a:prstGeom prst="ellipse">
              <a:avLst/>
            </a:prstGeom>
            <a:gradFill rotWithShape="1">
              <a:gsLst>
                <a:gs pos="0">
                  <a:schemeClr val="accent1"/>
                </a:gs>
                <a:gs pos="100000">
                  <a:schemeClr val="accent1">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grpSp>
        <p:nvGrpSpPr>
          <p:cNvPr id="4" name="Group 21"/>
          <p:cNvGrpSpPr>
            <a:grpSpLocks/>
          </p:cNvGrpSpPr>
          <p:nvPr/>
        </p:nvGrpSpPr>
        <p:grpSpPr bwMode="auto">
          <a:xfrm>
            <a:off x="1187624" y="2827281"/>
            <a:ext cx="168275" cy="168275"/>
            <a:chOff x="2928" y="2208"/>
            <a:chExt cx="262" cy="262"/>
          </a:xfrm>
        </p:grpSpPr>
        <p:sp>
          <p:nvSpPr>
            <p:cNvPr id="48" name="Oval 22"/>
            <p:cNvSpPr>
              <a:spLocks noChangeArrowheads="1"/>
            </p:cNvSpPr>
            <p:nvPr/>
          </p:nvSpPr>
          <p:spPr bwMode="gray">
            <a:xfrm>
              <a:off x="2928" y="2208"/>
              <a:ext cx="262" cy="262"/>
            </a:xfrm>
            <a:prstGeom prst="ellipse">
              <a:avLst/>
            </a:prstGeom>
            <a:gradFill rotWithShape="1">
              <a:gsLst>
                <a:gs pos="0">
                  <a:srgbClr val="223864">
                    <a:gamma/>
                    <a:tint val="28627"/>
                    <a:invGamma/>
                  </a:srgbClr>
                </a:gs>
                <a:gs pos="100000">
                  <a:srgbClr val="223864"/>
                </a:gs>
              </a:gsLst>
              <a:lin ang="2700000" scaled="1"/>
            </a:gradFill>
            <a:ln w="12700">
              <a:solidFill>
                <a:srgbClr val="F8F8F8"/>
              </a:solidFill>
              <a:round/>
              <a:headEnd/>
              <a:tailEnd/>
            </a:ln>
            <a:effectLst>
              <a:outerShdw dist="35921" dir="2700000" algn="ctr" rotWithShape="0">
                <a:srgbClr val="1C1C1C">
                  <a:alpha val="50000"/>
                </a:srgbClr>
              </a:outerShdw>
            </a:effectLst>
          </p:spPr>
          <p:txBody>
            <a:bodyPr wrap="none" anchor="ctr"/>
            <a:lstStyle/>
            <a:p>
              <a:endParaRPr lang="ru-RU"/>
            </a:p>
          </p:txBody>
        </p:sp>
        <p:sp>
          <p:nvSpPr>
            <p:cNvPr id="49" name="Oval 23"/>
            <p:cNvSpPr>
              <a:spLocks noChangeArrowheads="1"/>
            </p:cNvSpPr>
            <p:nvPr/>
          </p:nvSpPr>
          <p:spPr bwMode="gray">
            <a:xfrm>
              <a:off x="2949" y="2230"/>
              <a:ext cx="218" cy="218"/>
            </a:xfrm>
            <a:prstGeom prst="ellipse">
              <a:avLst/>
            </a:prstGeom>
            <a:gradFill rotWithShape="1">
              <a:gsLst>
                <a:gs pos="0">
                  <a:schemeClr val="accent1"/>
                </a:gs>
                <a:gs pos="100000">
                  <a:schemeClr val="accent1">
                    <a:gamma/>
                    <a:tint val="63529"/>
                    <a:invGamma/>
                  </a:schemeClr>
                </a:gs>
              </a:gsLst>
              <a:lin ang="2700000" scaled="1"/>
            </a:gradFill>
            <a:ln>
              <a:noFill/>
            </a:ln>
            <a:effectLst/>
            <a:extLst>
              <a:ext uri="{91240B29-F687-4F45-9708-019B960494DF}">
                <a14:hiddenLine xmlns:a14="http://schemas.microsoft.com/office/drawing/2010/main" w="12700">
                  <a:solidFill>
                    <a:srgbClr val="DDDDDD"/>
                  </a:solidFill>
                  <a:round/>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nchor="ctr"/>
            <a:lstStyle/>
            <a:p>
              <a:endParaRPr lang="ru-RU"/>
            </a:p>
          </p:txBody>
        </p:sp>
      </p:gr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25470"/>
          </a:xfrm>
        </p:spPr>
        <p:txBody>
          <a:bodyPr>
            <a:normAutofit/>
          </a:bodyPr>
          <a:lstStyle/>
          <a:p>
            <a:pPr algn="ctr"/>
            <a:r>
              <a:rPr lang="ru-RU" sz="2000" b="1" dirty="0" smtClean="0">
                <a:solidFill>
                  <a:schemeClr val="tx1"/>
                </a:solidFill>
                <a:latin typeface="Times New Roman" pitchFamily="18" charset="0"/>
                <a:cs typeface="Times New Roman" pitchFamily="18" charset="0"/>
              </a:rPr>
              <a:t>Содержание целевого раздела:</a:t>
            </a:r>
            <a:endParaRPr lang="ru-RU" sz="2000"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642910" y="1500174"/>
            <a:ext cx="7500990" cy="5072098"/>
          </a:xfrm>
        </p:spPr>
        <p:txBody>
          <a:bodyPr>
            <a:normAutofit/>
          </a:bodyPr>
          <a:lstStyle/>
          <a:p>
            <a:pPr algn="just"/>
            <a:r>
              <a:rPr lang="ru-RU" sz="2000" b="1" dirty="0" smtClean="0">
                <a:latin typeface="Times New Roman" pitchFamily="18" charset="0"/>
                <a:cs typeface="Times New Roman" pitchFamily="18" charset="0"/>
              </a:rPr>
              <a:t>Целевой раздел </a:t>
            </a:r>
            <a:r>
              <a:rPr lang="ru-RU" sz="2000" dirty="0" smtClean="0">
                <a:latin typeface="Times New Roman" pitchFamily="18" charset="0"/>
                <a:cs typeface="Times New Roman" pitchFamily="18" charset="0"/>
              </a:rPr>
              <a:t>включает в себя: пояснительную записку, цели и задачи программы, принципы и подходы к её формированию, характеристики особенностей развития детей, а также планируемые результаты освоения программы. Результаты освоения образовательной программы представлены в виде целевых ориентиров дошкольного образования, которые представляют собой социально-нормативные возрастные характеристики возможных достижений ребёнка на этапе завершения уровня дошкольного образования.</a:t>
            </a: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6</a:t>
            </a:fld>
            <a:endParaRPr lang="ru-RU"/>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pPr algn="ctr"/>
            <a:r>
              <a:rPr lang="ru-RU" sz="2000" b="1" dirty="0" smtClean="0">
                <a:solidFill>
                  <a:schemeClr val="tx1"/>
                </a:solidFill>
                <a:latin typeface="Times New Roman" pitchFamily="18" charset="0"/>
                <a:ea typeface="Times New Roman" pitchFamily="18" charset="0"/>
                <a:cs typeface="Times New Roman" pitchFamily="18" charset="0"/>
              </a:rPr>
              <a:t>Цель АООП</a:t>
            </a:r>
            <a:r>
              <a:rPr lang="ru-RU" sz="2000" b="1" dirty="0" smtClean="0">
                <a:solidFill>
                  <a:schemeClr val="tx1"/>
                </a:solidFill>
                <a:latin typeface="Times New Roman" pitchFamily="18" charset="0"/>
                <a:ea typeface="Bodoni MT"/>
                <a:cs typeface="Times New Roman" pitchFamily="18" charset="0"/>
              </a:rPr>
              <a:t>:</a:t>
            </a:r>
            <a:endParaRPr lang="ru-RU" sz="2000" b="1" dirty="0">
              <a:solidFill>
                <a:schemeClr val="tx1"/>
              </a:solidFill>
              <a:latin typeface="Times New Roman" pitchFamily="18" charset="0"/>
              <a:cs typeface="Times New Roman" pitchFamily="18" charset="0"/>
            </a:endParaRPr>
          </a:p>
        </p:txBody>
      </p:sp>
      <p:sp>
        <p:nvSpPr>
          <p:cNvPr id="5" name="Номер слайда 4"/>
          <p:cNvSpPr>
            <a:spLocks noGrp="1"/>
          </p:cNvSpPr>
          <p:nvPr>
            <p:ph type="sldNum" sz="quarter" idx="11"/>
          </p:nvPr>
        </p:nvSpPr>
        <p:spPr/>
        <p:txBody>
          <a:bodyPr/>
          <a:lstStyle/>
          <a:p>
            <a:fld id="{2B1B84AB-6190-4DA5-96C5-22410CB6E1C6}" type="slidenum">
              <a:rPr lang="ru-RU" smtClean="0"/>
              <a:pPr/>
              <a:t>7</a:t>
            </a:fld>
            <a:endParaRPr lang="ru-RU"/>
          </a:p>
        </p:txBody>
      </p:sp>
      <p:sp>
        <p:nvSpPr>
          <p:cNvPr id="16385" name="Rectangle 1"/>
          <p:cNvSpPr>
            <a:spLocks noChangeArrowheads="1"/>
          </p:cNvSpPr>
          <p:nvPr/>
        </p:nvSpPr>
        <p:spPr bwMode="auto">
          <a:xfrm>
            <a:off x="3714744" y="1643050"/>
            <a:ext cx="4857784"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just" fontAlgn="base">
              <a:spcBef>
                <a:spcPct val="0"/>
              </a:spcBef>
              <a:spcAft>
                <a:spcPct val="0"/>
              </a:spcAft>
              <a:tabLst>
                <a:tab pos="527050" algn="l"/>
                <a:tab pos="1704975" algn="l"/>
              </a:tabLst>
            </a:pPr>
            <a:r>
              <a:rPr lang="ru-RU" sz="1600" dirty="0" smtClean="0">
                <a:latin typeface="Times New Roman" pitchFamily="18" charset="0"/>
                <a:cs typeface="Times New Roman" pitchFamily="18" charset="0"/>
              </a:rPr>
              <a:t>Целью </a:t>
            </a:r>
            <a:r>
              <a:rPr lang="ru-RU" sz="1600" dirty="0">
                <a:latin typeface="Times New Roman" pitchFamily="18" charset="0"/>
                <a:cs typeface="Times New Roman" pitchFamily="18" charset="0"/>
              </a:rPr>
              <a:t>данной </a:t>
            </a:r>
            <a:r>
              <a:rPr lang="ru-RU" sz="1600" dirty="0" smtClean="0">
                <a:latin typeface="Times New Roman" pitchFamily="18" charset="0"/>
                <a:cs typeface="Times New Roman" pitchFamily="18" charset="0"/>
              </a:rPr>
              <a:t>программы </a:t>
            </a:r>
            <a:r>
              <a:rPr lang="ru-RU" sz="1600" dirty="0">
                <a:latin typeface="Times New Roman" pitchFamily="18" charset="0"/>
                <a:cs typeface="Times New Roman" pitchFamily="18" charset="0"/>
              </a:rPr>
              <a:t>является построение системы работы в группах компенсирующей направленности для детей с тяжелыми нарушениями речи в </a:t>
            </a:r>
            <a:r>
              <a:rPr lang="ru-RU" sz="1600" dirty="0" smtClean="0">
                <a:latin typeface="Times New Roman" pitchFamily="18" charset="0"/>
                <a:cs typeface="Times New Roman" pitchFamily="18" charset="0"/>
              </a:rPr>
              <a:t>возрасте с 4 </a:t>
            </a:r>
            <a:r>
              <a:rPr lang="ru-RU" sz="1600" dirty="0">
                <a:latin typeface="Times New Roman" pitchFamily="18" charset="0"/>
                <a:cs typeface="Times New Roman" pitchFamily="18" charset="0"/>
              </a:rPr>
              <a:t>до 7 лет, предусматривающей полную интеграцию действий всех специалистов учреждения и </a:t>
            </a:r>
            <a:r>
              <a:rPr lang="ru-RU" sz="1600" dirty="0" smtClean="0">
                <a:latin typeface="Times New Roman" pitchFamily="18" charset="0"/>
                <a:cs typeface="Times New Roman" pitchFamily="18" charset="0"/>
              </a:rPr>
              <a:t>родителей дошкольников.</a:t>
            </a:r>
          </a:p>
          <a:p>
            <a:pPr indent="450850" algn="just" fontAlgn="base">
              <a:spcBef>
                <a:spcPct val="0"/>
              </a:spcBef>
              <a:spcAft>
                <a:spcPct val="0"/>
              </a:spcAft>
              <a:tabLst>
                <a:tab pos="527050" algn="l"/>
                <a:tab pos="1704975" algn="l"/>
              </a:tabLst>
            </a:pPr>
            <a:r>
              <a:rPr lang="ru-RU" sz="1600" dirty="0" smtClean="0">
                <a:latin typeface="Times New Roman" pitchFamily="18" charset="0"/>
                <a:cs typeface="Times New Roman" pitchFamily="18" charset="0"/>
              </a:rPr>
              <a:t>Комплексность</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педагогического </a:t>
            </a:r>
            <a:r>
              <a:rPr lang="ru-RU" sz="1600" dirty="0">
                <a:latin typeface="Times New Roman" pitchFamily="18" charset="0"/>
                <a:cs typeface="Times New Roman" pitchFamily="18" charset="0"/>
              </a:rPr>
              <a:t>воздействия направлена на выравнивание речевого и психофизического развития детей и обеспечение их всестороннего гармоничного развития, развития физических, духовно-нравственных, интеллектуальных и художественно-эстетических качеств дошкольников.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6386" name="Picture 2" descr="H:\Дет.сад\Картинки, рисунки\Дети и взрослые\дети рисуют.jpg"/>
          <p:cNvPicPr>
            <a:picLocks noChangeAspect="1" noChangeArrowheads="1"/>
          </p:cNvPicPr>
          <p:nvPr/>
        </p:nvPicPr>
        <p:blipFill>
          <a:blip r:embed="rId2" cstate="print"/>
          <a:srcRect/>
          <a:stretch>
            <a:fillRect/>
          </a:stretch>
        </p:blipFill>
        <p:spPr bwMode="auto">
          <a:xfrm>
            <a:off x="500034" y="1928802"/>
            <a:ext cx="3041914" cy="2714644"/>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7139014" cy="582594"/>
          </a:xfrm>
        </p:spPr>
        <p:txBody>
          <a:bodyPr>
            <a:normAutofit/>
          </a:bodyPr>
          <a:lstStyle/>
          <a:p>
            <a:pPr algn="ctr"/>
            <a:r>
              <a:rPr lang="ru-RU" sz="2000" b="1" dirty="0" smtClean="0">
                <a:solidFill>
                  <a:schemeClr val="tx1"/>
                </a:solidFill>
                <a:latin typeface="Times New Roman" pitchFamily="18" charset="0"/>
                <a:cs typeface="Times New Roman" pitchFamily="18" charset="0"/>
              </a:rPr>
              <a:t>Задачи программы:</a:t>
            </a:r>
            <a:endParaRPr lang="ru-RU" sz="2000" b="1" dirty="0">
              <a:solidFill>
                <a:schemeClr val="tx1"/>
              </a:solidFill>
              <a:latin typeface="Times New Roman" pitchFamily="18" charset="0"/>
              <a:cs typeface="Times New Roman" pitchFamily="18" charset="0"/>
            </a:endParaRPr>
          </a:p>
        </p:txBody>
      </p:sp>
      <p:sp>
        <p:nvSpPr>
          <p:cNvPr id="4" name="Номер слайда 3"/>
          <p:cNvSpPr>
            <a:spLocks noGrp="1"/>
          </p:cNvSpPr>
          <p:nvPr>
            <p:ph type="sldNum" sz="quarter" idx="15"/>
          </p:nvPr>
        </p:nvSpPr>
        <p:spPr/>
        <p:txBody>
          <a:bodyPr/>
          <a:lstStyle/>
          <a:p>
            <a:fld id="{2B1B84AB-6190-4DA5-96C5-22410CB6E1C6}" type="slidenum">
              <a:rPr lang="ru-RU" smtClean="0"/>
              <a:pPr/>
              <a:t>8</a:t>
            </a:fld>
            <a:endParaRPr lang="ru-RU"/>
          </a:p>
        </p:txBody>
      </p:sp>
      <p:sp>
        <p:nvSpPr>
          <p:cNvPr id="3" name="Объект 2"/>
          <p:cNvSpPr>
            <a:spLocks noGrp="1"/>
          </p:cNvSpPr>
          <p:nvPr>
            <p:ph sz="quarter" idx="1"/>
          </p:nvPr>
        </p:nvSpPr>
        <p:spPr>
          <a:xfrm>
            <a:off x="428596" y="928670"/>
            <a:ext cx="7496204" cy="5545282"/>
          </a:xfrm>
        </p:spPr>
        <p:txBody>
          <a:bodyPr>
            <a:normAutofit fontScale="62500" lnSpcReduction="20000"/>
          </a:bodyPr>
          <a:lstStyle/>
          <a:p>
            <a:r>
              <a:rPr lang="ru-RU" dirty="0" smtClean="0">
                <a:latin typeface="Times New Roman" pitchFamily="18" charset="0"/>
                <a:cs typeface="Times New Roman" pitchFamily="18" charset="0"/>
              </a:rPr>
              <a:t>– реализация адаптированной основной образовательной программы;</a:t>
            </a:r>
          </a:p>
          <a:p>
            <a:r>
              <a:rPr lang="ru-RU" dirty="0" smtClean="0">
                <a:latin typeface="Times New Roman" pitchFamily="18" charset="0"/>
                <a:cs typeface="Times New Roman" pitchFamily="18" charset="0"/>
              </a:rPr>
              <a:t>– коррекция недостатков психофизического развития детей с ТНР; </a:t>
            </a:r>
          </a:p>
          <a:p>
            <a:r>
              <a:rPr lang="ru-RU" dirty="0" smtClean="0">
                <a:latin typeface="Times New Roman" pitchFamily="18" charset="0"/>
                <a:cs typeface="Times New Roman" pitchFamily="18" charset="0"/>
              </a:rPr>
              <a:t>– охрана и укрепление физического и психического детей с ТНР, в том числе их эмоционального благополучия;</a:t>
            </a:r>
          </a:p>
          <a:p>
            <a:r>
              <a:rPr lang="ru-RU" dirty="0" smtClean="0">
                <a:latin typeface="Times New Roman" pitchFamily="18" charset="0"/>
                <a:cs typeface="Times New Roman" pitchFamily="18" charset="0"/>
              </a:rPr>
              <a:t>– обеспечение равных возможностей для полноценного развития ребенка с ТНР в период дошкольного детства независимо от места проживания, пола, нации, языка, социального статуса;</a:t>
            </a:r>
          </a:p>
          <a:p>
            <a:r>
              <a:rPr lang="ru-RU" dirty="0" smtClean="0">
                <a:latin typeface="Times New Roman" pitchFamily="18" charset="0"/>
                <a:cs typeface="Times New Roman" pitchFamily="18" charset="0"/>
              </a:rPr>
              <a:t>– создание благоприятных условий развития в соответствии с их возрастными, психофизическими и индивидуальными особенностями, развитие способностей и творческого потенциала каждого ребенка с ТНР как субъекта отношений с другими детьми, взрослыми и миром;</a:t>
            </a:r>
          </a:p>
          <a:p>
            <a:r>
              <a:rPr lang="ru-RU" dirty="0" smtClean="0">
                <a:latin typeface="Times New Roman" pitchFamily="18" charset="0"/>
                <a:cs typeface="Times New Roman" pitchFamily="18" charset="0"/>
              </a:rPr>
              <a:t>– объединение обучения и воспитания в целостный образовательный процесс на основе духовно-нравственных и </a:t>
            </a:r>
            <a:r>
              <a:rPr lang="ru-RU" dirty="0" err="1" smtClean="0">
                <a:latin typeface="Times New Roman" pitchFamily="18" charset="0"/>
                <a:cs typeface="Times New Roman" pitchFamily="18" charset="0"/>
              </a:rPr>
              <a:t>социокультурных</a:t>
            </a:r>
            <a:r>
              <a:rPr lang="ru-RU" dirty="0" smtClean="0">
                <a:latin typeface="Times New Roman" pitchFamily="18" charset="0"/>
                <a:cs typeface="Times New Roman" pitchFamily="18" charset="0"/>
              </a:rPr>
              <a:t> ценностей, принятых в обществе правил и норм поведения в интересах человека, семьи, общества;</a:t>
            </a:r>
          </a:p>
          <a:p>
            <a:r>
              <a:rPr lang="ru-RU" dirty="0" smtClean="0">
                <a:latin typeface="Times New Roman" pitchFamily="18" charset="0"/>
                <a:cs typeface="Times New Roman" pitchFamily="18" charset="0"/>
              </a:rPr>
              <a:t>– формирование общей культуры личности детей с ТНР, развитие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формирование предпосылок учебной деятельности;</a:t>
            </a:r>
          </a:p>
          <a:p>
            <a:r>
              <a:rPr lang="ru-RU" dirty="0" smtClean="0">
                <a:latin typeface="Times New Roman" pitchFamily="18" charset="0"/>
                <a:cs typeface="Times New Roman" pitchFamily="18" charset="0"/>
              </a:rPr>
              <a:t>– формирование </a:t>
            </a:r>
            <a:r>
              <a:rPr lang="ru-RU" dirty="0" err="1" smtClean="0">
                <a:latin typeface="Times New Roman" pitchFamily="18" charset="0"/>
                <a:cs typeface="Times New Roman" pitchFamily="18" charset="0"/>
              </a:rPr>
              <a:t>социокультурной</a:t>
            </a:r>
            <a:r>
              <a:rPr lang="ru-RU" dirty="0" smtClean="0">
                <a:latin typeface="Times New Roman" pitchFamily="18" charset="0"/>
                <a:cs typeface="Times New Roman" pitchFamily="18" charset="0"/>
              </a:rPr>
              <a:t> среды, соответствующей психофизическим и индивидуальным особенностям детей с ТНР;</a:t>
            </a:r>
          </a:p>
          <a:p>
            <a:r>
              <a:rPr lang="ru-RU" dirty="0" smtClean="0">
                <a:latin typeface="Times New Roman" pitchFamily="18" charset="0"/>
                <a:cs typeface="Times New Roman" pitchFamily="18" charset="0"/>
              </a:rPr>
              <a:t>– 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 с ТНР;</a:t>
            </a:r>
          </a:p>
          <a:p>
            <a:r>
              <a:rPr lang="ru-RU" dirty="0" smtClean="0">
                <a:latin typeface="Times New Roman" pitchFamily="18" charset="0"/>
                <a:cs typeface="Times New Roman" pitchFamily="18" charset="0"/>
              </a:rPr>
              <a:t>– обеспечение преемственности целей, задач и содержания дошкольного общего и начального общего образования</a:t>
            </a:r>
            <a:endParaRPr lang="ru-RU" dirty="0">
              <a:latin typeface="Times New Roman" pitchFamily="18" charset="0"/>
              <a:cs typeface="Times New Roman" pitchFamily="18" charset="0"/>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85728"/>
            <a:ext cx="7067576" cy="654032"/>
          </a:xfrm>
        </p:spPr>
        <p:txBody>
          <a:bodyPr>
            <a:normAutofit/>
          </a:bodyPr>
          <a:lstStyle/>
          <a:p>
            <a:r>
              <a:rPr lang="ru-RU" sz="2000" b="1" dirty="0" smtClean="0">
                <a:solidFill>
                  <a:schemeClr val="tx1"/>
                </a:solidFill>
                <a:latin typeface="Times New Roman" pitchFamily="18" charset="0"/>
                <a:cs typeface="Times New Roman" pitchFamily="18" charset="0"/>
              </a:rPr>
              <a:t>Принципы построения программы:</a:t>
            </a:r>
            <a:endParaRPr lang="ru-RU" sz="2000" dirty="0">
              <a:solidFill>
                <a:schemeClr val="tx1"/>
              </a:solidFill>
            </a:endParaRPr>
          </a:p>
        </p:txBody>
      </p:sp>
      <p:sp>
        <p:nvSpPr>
          <p:cNvPr id="3" name="Содержимое 2"/>
          <p:cNvSpPr>
            <a:spLocks noGrp="1"/>
          </p:cNvSpPr>
          <p:nvPr>
            <p:ph sz="quarter" idx="1"/>
          </p:nvPr>
        </p:nvSpPr>
        <p:spPr>
          <a:xfrm>
            <a:off x="357158" y="1285860"/>
            <a:ext cx="7567642" cy="5188092"/>
          </a:xfrm>
        </p:spPr>
        <p:txBody>
          <a:bodyPr>
            <a:normAutofit/>
          </a:bodyPr>
          <a:lstStyle/>
          <a:p>
            <a:pPr marL="370332" indent="-342900" algn="just">
              <a:spcBef>
                <a:spcPts val="0"/>
              </a:spcBef>
              <a:buFont typeface="Wingdings" panose="05000000000000000000" pitchFamily="2" charset="2"/>
              <a:buChar char="Ø"/>
            </a:pPr>
            <a:r>
              <a:rPr lang="ru-RU" sz="1600" dirty="0" smtClean="0">
                <a:latin typeface="Times New Roman" pitchFamily="18" charset="0"/>
                <a:cs typeface="Times New Roman" pitchFamily="18" charset="0"/>
              </a:rPr>
              <a:t>Принцип научной обоснованности и практической применимости</a:t>
            </a:r>
          </a:p>
          <a:p>
            <a:pPr marL="342900" indent="-342900" algn="just">
              <a:spcBef>
                <a:spcPts val="0"/>
              </a:spcBef>
              <a:buFont typeface="Wingdings" panose="05000000000000000000" pitchFamily="2" charset="2"/>
              <a:buChar char="Ø"/>
            </a:pPr>
            <a:r>
              <a:rPr lang="ru-RU" sz="1600" dirty="0" smtClean="0">
                <a:latin typeface="Times New Roman" pitchFamily="18" charset="0"/>
                <a:cs typeface="Times New Roman" pitchFamily="18" charset="0"/>
              </a:rPr>
              <a:t>Комплексно-тематический принцип построения образовательного процесса</a:t>
            </a:r>
          </a:p>
          <a:p>
            <a:pPr marL="370332" indent="-342900" algn="just">
              <a:spcBef>
                <a:spcPts val="0"/>
              </a:spcBef>
              <a:buFont typeface="Wingdings" panose="05000000000000000000" pitchFamily="2" charset="2"/>
              <a:buChar char="Ø"/>
            </a:pPr>
            <a:r>
              <a:rPr lang="ru-RU" sz="1600" dirty="0" smtClean="0">
                <a:latin typeface="Times New Roman" pitchFamily="18" charset="0"/>
                <a:cs typeface="Times New Roman" pitchFamily="18" charset="0"/>
              </a:rPr>
              <a:t>Принцип развивающего образования, в  соответствии с которым главной целью дошкольного образования является развитие ребенка</a:t>
            </a:r>
          </a:p>
          <a:p>
            <a:pPr algn="just"/>
            <a:r>
              <a:rPr lang="ru-RU" sz="1600" b="1" dirty="0" smtClean="0">
                <a:latin typeface="Times New Roman" pitchFamily="18" charset="0"/>
                <a:cs typeface="Times New Roman" pitchFamily="18" charset="0"/>
              </a:rPr>
              <a:t>Специфические принципы и подходы к формированию программ</a:t>
            </a:r>
          </a:p>
          <a:p>
            <a:pPr marL="370332" indent="-342900" algn="just">
              <a:buFont typeface="Wingdings" panose="05000000000000000000" pitchFamily="2" charset="2"/>
              <a:buChar char="Ø"/>
            </a:pPr>
            <a:r>
              <a:rPr lang="ru-RU" sz="1600" dirty="0" smtClean="0">
                <a:latin typeface="Times New Roman" pitchFamily="18" charset="0"/>
                <a:cs typeface="Times New Roman" pitchFamily="18" charset="0"/>
              </a:rPr>
              <a:t>Сетевое взаимодействие с организациями социализации, образования, охраны здоровья и др.</a:t>
            </a:r>
          </a:p>
          <a:p>
            <a:pPr marL="370332" indent="-342900" algn="just">
              <a:buFont typeface="Wingdings" panose="05000000000000000000" pitchFamily="2" charset="2"/>
              <a:buChar char="Ø"/>
            </a:pPr>
            <a:r>
              <a:rPr lang="ru-RU" sz="1600" dirty="0" smtClean="0">
                <a:latin typeface="Times New Roman" pitchFamily="18" charset="0"/>
                <a:cs typeface="Times New Roman" pitchFamily="18" charset="0"/>
              </a:rPr>
              <a:t>Индивидуализация дошкольного образования детей с ТНР </a:t>
            </a:r>
          </a:p>
          <a:p>
            <a:pPr marL="370332" indent="-342900" algn="just">
              <a:buFont typeface="Wingdings" panose="05000000000000000000" pitchFamily="2" charset="2"/>
              <a:buChar char="Ø"/>
            </a:pPr>
            <a:r>
              <a:rPr lang="ru-RU" sz="1600" dirty="0" smtClean="0">
                <a:latin typeface="Times New Roman" pitchFamily="18" charset="0"/>
                <a:cs typeface="Times New Roman" pitchFamily="18" charset="0"/>
              </a:rPr>
              <a:t>Развивающее вариативное образование</a:t>
            </a:r>
          </a:p>
          <a:p>
            <a:endParaRPr lang="ru-RU" dirty="0"/>
          </a:p>
        </p:txBody>
      </p:sp>
      <p:sp>
        <p:nvSpPr>
          <p:cNvPr id="4" name="Номер слайда 3"/>
          <p:cNvSpPr>
            <a:spLocks noGrp="1"/>
          </p:cNvSpPr>
          <p:nvPr>
            <p:ph type="sldNum" sz="quarter" idx="15"/>
          </p:nvPr>
        </p:nvSpPr>
        <p:spPr/>
        <p:txBody>
          <a:bodyPr/>
          <a:lstStyle/>
          <a:p>
            <a:fld id="{2B1B84AB-6190-4DA5-96C5-22410CB6E1C6}" type="slidenum">
              <a:rPr lang="ru-RU" smtClean="0"/>
              <a:pPr/>
              <a:t>9</a:t>
            </a:fld>
            <a:endParaRPr lang="ru-RU"/>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1361</TotalTime>
  <Words>2640</Words>
  <Application>Microsoft Office PowerPoint</Application>
  <PresentationFormat>Экран (4:3)</PresentationFormat>
  <Paragraphs>370</Paragraphs>
  <Slides>29</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Эркер</vt:lpstr>
      <vt:lpstr>   Презентация адаптированной основной образовательной программы дошкольного образования  для детей с тяжелыми нарушениями речи    2020 -2021 учебный год </vt:lpstr>
      <vt:lpstr> </vt:lpstr>
      <vt:lpstr>Оглавление</vt:lpstr>
      <vt:lpstr>Презентация PowerPoint</vt:lpstr>
      <vt:lpstr>Структура АООП ДО (в соответствии с ФГОС ДО) включает три основных раздела:</vt:lpstr>
      <vt:lpstr>Содержание целевого раздела:</vt:lpstr>
      <vt:lpstr>Цель АООП:</vt:lpstr>
      <vt:lpstr>Задачи программы:</vt:lpstr>
      <vt:lpstr>Принципы построения программы:</vt:lpstr>
      <vt:lpstr>характеристика особенностей развития детей с ТНР</vt:lpstr>
      <vt:lpstr>Целевые ориентиры на этапе завершения освоения программы:</vt:lpstr>
      <vt:lpstr>Презентация PowerPoint</vt:lpstr>
      <vt:lpstr>Презентация PowerPoint</vt:lpstr>
      <vt:lpstr>Презентация PowerPoint</vt:lpstr>
      <vt:lpstr>Содержательный раздел:</vt:lpstr>
      <vt:lpstr>Образовательные области, обеспечивающие разностороннее развитие детей с ТНР по ФГОС ДО:</vt:lpstr>
      <vt:lpstr>ОБРАЗОВАТЕЛЬНАЯ ОБЛАСТЬ  «СОЦИАЛЬНО-КОММУНИКАТИВНОЕ РАЗВИТИЕ»</vt:lpstr>
      <vt:lpstr>ОБРАЗОВАТЕЛЬНАЯ ОБЛАСТЬ «ПОЗНАВАТЕЛЬНОЕ РАЗВИТИЕ»</vt:lpstr>
      <vt:lpstr>ОБРАЗОВАТЕЛЬНАЯ ОБЛАСТЬ «РЕЧЕВОЕ РАЗВИТИЕ» </vt:lpstr>
      <vt:lpstr>     ОБРАЗОВАТЕЛЬНАЯ ОБЛАСТЬ «ФИЗИЧЕСКОЕ РАЗВИТИЕ»</vt:lpstr>
      <vt:lpstr>ОБРАЗОВАТЕЛЬНАЯ ОБЛАСТЬ  «ХУДОЖЕСТВЕННО-ЭСТЕТИЧЕСКОЕ РАЗВИТИЕ»:</vt:lpstr>
      <vt:lpstr>         Взаимодействие педагогического коллектива с семьей детей с ТНР  Цель: обеспечение взаимодействия с  семьей, вовлечение родителей в образовательный процесс для формирования у них компетентной педагогической позиции по отношению к собственному ребенку.  Задачи: ‑ 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  ‑ вовлечение родителей в воспитательно-образовательный процесс;  ‑ внедрение эффективных технологий сотрудничества с родителями, активизация их участия в жизни ДОУ; ‑ создание активной информационно-развивающей среды, обеспечивающей единые подходы к развитию личности в семье и детском коллективе;  ‑ повышение родительской компетентности в вопросах воспитания и обучения детей.  Направления :</vt:lpstr>
      <vt:lpstr>КОРРЕКЦИОННАЯ РАБОТА С ДЕТЬМИ ТНР</vt:lpstr>
      <vt:lpstr>Мониторинг достижений воспитанников  планируемых результатов</vt:lpstr>
      <vt:lpstr>Презентация PowerPoint</vt:lpstr>
      <vt:lpstr>Презентация PowerPoint</vt:lpstr>
      <vt:lpstr>Содержание  организационного раздела:</vt:lpstr>
      <vt:lpstr>Психолого-педагогические условия, обеспечивающие развитие ребенка</vt:lpstr>
      <vt:lpstr>Спасибо за внимание!   </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МАЛЫШОК ООП ДОО</dc:title>
  <dc:creator>Оксана Миляхова</dc:creator>
  <cp:lastModifiedBy>User</cp:lastModifiedBy>
  <cp:revision>200</cp:revision>
  <cp:lastPrinted>2017-09-03T12:09:24Z</cp:lastPrinted>
  <dcterms:created xsi:type="dcterms:W3CDTF">2013-12-24T12:41:12Z</dcterms:created>
  <dcterms:modified xsi:type="dcterms:W3CDTF">2003-10-26T13:27:12Z</dcterms:modified>
</cp:coreProperties>
</file>