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8" r:id="rId2"/>
    <p:sldId id="259" r:id="rId3"/>
    <p:sldId id="262" r:id="rId4"/>
    <p:sldId id="260" r:id="rId5"/>
    <p:sldId id="264" r:id="rId6"/>
    <p:sldId id="266" r:id="rId7"/>
    <p:sldId id="267" r:id="rId8"/>
    <p:sldId id="268" r:id="rId9"/>
    <p:sldId id="272" r:id="rId10"/>
    <p:sldId id="274" r:id="rId11"/>
    <p:sldId id="275" r:id="rId12"/>
    <p:sldId id="287" r:id="rId13"/>
    <p:sldId id="276" r:id="rId14"/>
    <p:sldId id="288" r:id="rId15"/>
    <p:sldId id="277" r:id="rId16"/>
    <p:sldId id="279" r:id="rId17"/>
    <p:sldId id="284" r:id="rId18"/>
    <p:sldId id="289" r:id="rId19"/>
    <p:sldId id="290" r:id="rId20"/>
    <p:sldId id="291" r:id="rId21"/>
    <p:sldId id="28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1418E-8370-4E70-A0A3-44CB113FE937}" type="datetimeFigureOut">
              <a:rPr lang="ru-RU" smtClean="0"/>
              <a:pPr/>
              <a:t>17.12.2020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14E4C-4F7A-49BB-9BCD-812DC2AD1373}" type="slidenum">
              <a:rPr lang="ru-RU" smtClean="0"/>
              <a:pPr/>
              <a:t>‹#›</a:t>
            </a:fld>
            <a:endParaRPr lang="ru-RU"/>
          </a:p>
        </p:txBody>
      </p:sp>
    </p:spTree>
    <p:extLst>
      <p:ext uri="{BB962C8B-B14F-4D97-AF65-F5344CB8AC3E}">
        <p14:creationId xmlns:p14="http://schemas.microsoft.com/office/powerpoint/2010/main" val="59028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87133-57A8-4398-BC2F-A0D082894513}" type="slidenum">
              <a:rPr lang="en-US" altLang="ru-RU">
                <a:solidFill>
                  <a:prstClr val="black"/>
                </a:solidFill>
              </a:rPr>
              <a:pPr/>
              <a:t>3</a:t>
            </a:fld>
            <a:endParaRPr lang="en-US" altLang="ru-RU">
              <a:solidFill>
                <a:prstClr val="black"/>
              </a:solidFill>
            </a:endParaRPr>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p:txBody>
          <a:bodyPr/>
          <a:lstStyle/>
          <a:p>
            <a:r>
              <a:rPr lang="en-US" altLang="ru-RU"/>
              <a:t>Content Layouts</a:t>
            </a:r>
          </a:p>
        </p:txBody>
      </p:sp>
    </p:spTree>
    <p:extLst>
      <p:ext uri="{BB962C8B-B14F-4D97-AF65-F5344CB8AC3E}">
        <p14:creationId xmlns:p14="http://schemas.microsoft.com/office/powerpoint/2010/main" val="1178020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3CB7A7-592F-4356-942F-DC5D7A308DAF}"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3247973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87133-57A8-4398-BC2F-A0D082894513}" type="slidenum">
              <a:rPr lang="en-US" altLang="ru-RU">
                <a:solidFill>
                  <a:prstClr val="black"/>
                </a:solidFill>
              </a:rPr>
              <a:pPr/>
              <a:t>16</a:t>
            </a:fld>
            <a:endParaRPr lang="en-US" altLang="ru-RU">
              <a:solidFill>
                <a:prstClr val="black"/>
              </a:solidFill>
            </a:endParaRPr>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p:txBody>
          <a:bodyPr/>
          <a:lstStyle/>
          <a:p>
            <a:r>
              <a:rPr lang="en-US" altLang="ru-RU" dirty="0"/>
              <a:t>Content Layouts</a:t>
            </a:r>
          </a:p>
        </p:txBody>
      </p:sp>
    </p:spTree>
    <p:extLst>
      <p:ext uri="{BB962C8B-B14F-4D97-AF65-F5344CB8AC3E}">
        <p14:creationId xmlns:p14="http://schemas.microsoft.com/office/powerpoint/2010/main" val="412289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6036" name="Group 196"/>
          <p:cNvGrpSpPr>
            <a:grpSpLocks/>
          </p:cNvGrpSpPr>
          <p:nvPr/>
        </p:nvGrpSpPr>
        <p:grpSpPr bwMode="auto">
          <a:xfrm>
            <a:off x="-119063" y="-104775"/>
            <a:ext cx="9394826" cy="7042150"/>
            <a:chOff x="-75" y="-66"/>
            <a:chExt cx="5918" cy="4436"/>
          </a:xfrm>
        </p:grpSpPr>
        <p:grpSp>
          <p:nvGrpSpPr>
            <p:cNvPr id="35842" name="Group 2"/>
            <p:cNvGrpSpPr>
              <a:grpSpLocks/>
            </p:cNvGrpSpPr>
            <p:nvPr/>
          </p:nvGrpSpPr>
          <p:grpSpPr bwMode="auto">
            <a:xfrm>
              <a:off x="-75" y="-66"/>
              <a:ext cx="5918" cy="4436"/>
              <a:chOff x="-78" y="-70"/>
              <a:chExt cx="5918" cy="4436"/>
            </a:xfrm>
          </p:grpSpPr>
          <p:grpSp>
            <p:nvGrpSpPr>
              <p:cNvPr id="35843" name="Group 3"/>
              <p:cNvGrpSpPr>
                <a:grpSpLocks/>
              </p:cNvGrpSpPr>
              <p:nvPr/>
            </p:nvGrpSpPr>
            <p:grpSpPr bwMode="auto">
              <a:xfrm>
                <a:off x="1373" y="2671"/>
                <a:ext cx="910" cy="818"/>
                <a:chOff x="1373" y="2671"/>
                <a:chExt cx="910" cy="818"/>
              </a:xfrm>
            </p:grpSpPr>
            <p:sp>
              <p:nvSpPr>
                <p:cNvPr id="35844" name="Freeform 4"/>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45" name="Freeform 5"/>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46" name="Freeform 6"/>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47" name="Freeform 7"/>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848" name="Group 8"/>
              <p:cNvGrpSpPr>
                <a:grpSpLocks/>
              </p:cNvGrpSpPr>
              <p:nvPr/>
            </p:nvGrpSpPr>
            <p:grpSpPr bwMode="auto">
              <a:xfrm>
                <a:off x="2100" y="2253"/>
                <a:ext cx="910" cy="818"/>
                <a:chOff x="1373" y="2671"/>
                <a:chExt cx="910" cy="818"/>
              </a:xfrm>
            </p:grpSpPr>
            <p:sp>
              <p:nvSpPr>
                <p:cNvPr id="35849" name="Freeform 9"/>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0" name="Freeform 10"/>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1" name="Freeform 11"/>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2" name="Freeform 12"/>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853" name="Freeform 13"/>
              <p:cNvSpPr>
                <a:spLocks/>
              </p:cNvSpPr>
              <p:nvPr/>
            </p:nvSpPr>
            <p:spPr bwMode="hidden">
              <a:xfrm>
                <a:off x="672" y="312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4" name="Freeform 14"/>
              <p:cNvSpPr>
                <a:spLocks/>
              </p:cNvSpPr>
              <p:nvPr/>
            </p:nvSpPr>
            <p:spPr bwMode="hidden">
              <a:xfrm rot="17783459">
                <a:off x="1204" y="340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5" name="Freeform 15"/>
              <p:cNvSpPr>
                <a:spLocks/>
              </p:cNvSpPr>
              <p:nvPr/>
            </p:nvSpPr>
            <p:spPr bwMode="hidden">
              <a:xfrm>
                <a:off x="771" y="3511"/>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6" name="Freeform 16"/>
              <p:cNvSpPr>
                <a:spLocks/>
              </p:cNvSpPr>
              <p:nvPr/>
            </p:nvSpPr>
            <p:spPr bwMode="hidden">
              <a:xfrm>
                <a:off x="1060" y="3055"/>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857" name="Group 17"/>
              <p:cNvGrpSpPr>
                <a:grpSpLocks/>
              </p:cNvGrpSpPr>
              <p:nvPr/>
            </p:nvGrpSpPr>
            <p:grpSpPr bwMode="auto">
              <a:xfrm>
                <a:off x="-29" y="3464"/>
                <a:ext cx="910" cy="818"/>
                <a:chOff x="1373" y="2671"/>
                <a:chExt cx="910" cy="818"/>
              </a:xfrm>
            </p:grpSpPr>
            <p:sp>
              <p:nvSpPr>
                <p:cNvPr id="35858" name="Freeform 1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59" name="Freeform 1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0" name="Freeform 2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1" name="Freeform 2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862" name="Group 22"/>
              <p:cNvGrpSpPr>
                <a:grpSpLocks/>
              </p:cNvGrpSpPr>
              <p:nvPr/>
            </p:nvGrpSpPr>
            <p:grpSpPr bwMode="auto">
              <a:xfrm>
                <a:off x="2784" y="1836"/>
                <a:ext cx="910" cy="818"/>
                <a:chOff x="1373" y="2671"/>
                <a:chExt cx="910" cy="818"/>
              </a:xfrm>
            </p:grpSpPr>
            <p:sp>
              <p:nvSpPr>
                <p:cNvPr id="35863" name="Freeform 23"/>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4" name="Freeform 24"/>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5" name="Freeform 25"/>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6" name="Freeform 26"/>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867" name="Freeform 27"/>
              <p:cNvSpPr>
                <a:spLocks/>
              </p:cNvSpPr>
              <p:nvPr/>
            </p:nvSpPr>
            <p:spPr bwMode="hidden">
              <a:xfrm>
                <a:off x="931" y="204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8" name="Freeform 28"/>
              <p:cNvSpPr>
                <a:spLocks/>
              </p:cNvSpPr>
              <p:nvPr/>
            </p:nvSpPr>
            <p:spPr bwMode="hidden">
              <a:xfrm rot="17783459">
                <a:off x="1430" y="2293"/>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69" name="Freeform 29"/>
              <p:cNvSpPr>
                <a:spLocks/>
              </p:cNvSpPr>
              <p:nvPr/>
            </p:nvSpPr>
            <p:spPr bwMode="hidden">
              <a:xfrm>
                <a:off x="1030" y="243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0" name="Freeform 30"/>
              <p:cNvSpPr>
                <a:spLocks/>
              </p:cNvSpPr>
              <p:nvPr/>
            </p:nvSpPr>
            <p:spPr bwMode="hidden">
              <a:xfrm>
                <a:off x="1302" y="191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871" name="Group 31"/>
              <p:cNvGrpSpPr>
                <a:grpSpLocks/>
              </p:cNvGrpSpPr>
              <p:nvPr/>
            </p:nvGrpSpPr>
            <p:grpSpPr bwMode="auto">
              <a:xfrm>
                <a:off x="1658" y="1560"/>
                <a:ext cx="910" cy="818"/>
                <a:chOff x="1373" y="2671"/>
                <a:chExt cx="910" cy="818"/>
              </a:xfrm>
            </p:grpSpPr>
            <p:sp>
              <p:nvSpPr>
                <p:cNvPr id="35872" name="Freeform 3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3" name="Freeform 3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4" name="Freeform 3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5" name="Freeform 3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876" name="Freeform 36"/>
              <p:cNvSpPr>
                <a:spLocks/>
              </p:cNvSpPr>
              <p:nvPr/>
            </p:nvSpPr>
            <p:spPr bwMode="hidden">
              <a:xfrm>
                <a:off x="230" y="2433"/>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7" name="Freeform 37"/>
              <p:cNvSpPr>
                <a:spLocks/>
              </p:cNvSpPr>
              <p:nvPr/>
            </p:nvSpPr>
            <p:spPr bwMode="hidden">
              <a:xfrm rot="17783459">
                <a:off x="729" y="2677"/>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8" name="Freeform 38"/>
              <p:cNvSpPr>
                <a:spLocks/>
              </p:cNvSpPr>
              <p:nvPr/>
            </p:nvSpPr>
            <p:spPr bwMode="hidden">
              <a:xfrm>
                <a:off x="354" y="286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79" name="Freeform 39"/>
              <p:cNvSpPr>
                <a:spLocks/>
              </p:cNvSpPr>
              <p:nvPr/>
            </p:nvSpPr>
            <p:spPr bwMode="hidden">
              <a:xfrm>
                <a:off x="618" y="2362"/>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0" name="Freeform 40"/>
              <p:cNvSpPr>
                <a:spLocks/>
              </p:cNvSpPr>
              <p:nvPr/>
            </p:nvSpPr>
            <p:spPr bwMode="hidden">
              <a:xfrm>
                <a:off x="1257" y="383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1" name="Freeform 41"/>
              <p:cNvSpPr>
                <a:spLocks/>
              </p:cNvSpPr>
              <p:nvPr/>
            </p:nvSpPr>
            <p:spPr bwMode="hidden">
              <a:xfrm rot="17783459">
                <a:off x="28" y="30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2" name="Freeform 42"/>
              <p:cNvSpPr>
                <a:spLocks/>
              </p:cNvSpPr>
              <p:nvPr/>
            </p:nvSpPr>
            <p:spPr bwMode="hidden">
              <a:xfrm>
                <a:off x="4129" y="226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3" name="Freeform 43"/>
              <p:cNvSpPr>
                <a:spLocks/>
              </p:cNvSpPr>
              <p:nvPr/>
            </p:nvSpPr>
            <p:spPr bwMode="hidden">
              <a:xfrm rot="18416349">
                <a:off x="2" y="272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884" name="Group 44"/>
              <p:cNvGrpSpPr>
                <a:grpSpLocks/>
              </p:cNvGrpSpPr>
              <p:nvPr/>
            </p:nvGrpSpPr>
            <p:grpSpPr bwMode="auto">
              <a:xfrm>
                <a:off x="2342" y="1143"/>
                <a:ext cx="910" cy="818"/>
                <a:chOff x="1373" y="2671"/>
                <a:chExt cx="910" cy="818"/>
              </a:xfrm>
            </p:grpSpPr>
            <p:sp>
              <p:nvSpPr>
                <p:cNvPr id="35885" name="Freeform 45"/>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6" name="Freeform 46"/>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7" name="Freeform 47"/>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88" name="Freeform 48"/>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889" name="Group 49"/>
              <p:cNvGrpSpPr>
                <a:grpSpLocks/>
              </p:cNvGrpSpPr>
              <p:nvPr/>
            </p:nvGrpSpPr>
            <p:grpSpPr bwMode="auto">
              <a:xfrm>
                <a:off x="481" y="1235"/>
                <a:ext cx="910" cy="818"/>
                <a:chOff x="1373" y="2671"/>
                <a:chExt cx="910" cy="818"/>
              </a:xfrm>
            </p:grpSpPr>
            <p:sp>
              <p:nvSpPr>
                <p:cNvPr id="35890" name="Freeform 50"/>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1" name="Freeform 51"/>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2" name="Freeform 52"/>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3" name="Freeform 53"/>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894" name="Group 54"/>
              <p:cNvGrpSpPr>
                <a:grpSpLocks/>
              </p:cNvGrpSpPr>
              <p:nvPr/>
            </p:nvGrpSpPr>
            <p:grpSpPr bwMode="auto">
              <a:xfrm>
                <a:off x="1208" y="817"/>
                <a:ext cx="910" cy="818"/>
                <a:chOff x="1373" y="2671"/>
                <a:chExt cx="910" cy="818"/>
              </a:xfrm>
            </p:grpSpPr>
            <p:sp>
              <p:nvSpPr>
                <p:cNvPr id="35895" name="Freeform 55"/>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6" name="Freeform 56"/>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7" name="Freeform 57"/>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898" name="Freeform 58"/>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899" name="Freeform 59"/>
              <p:cNvSpPr>
                <a:spLocks/>
              </p:cNvSpPr>
              <p:nvPr/>
            </p:nvSpPr>
            <p:spPr bwMode="hidden">
              <a:xfrm>
                <a:off x="5014" y="165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0" name="Freeform 60"/>
              <p:cNvSpPr>
                <a:spLocks/>
              </p:cNvSpPr>
              <p:nvPr/>
            </p:nvSpPr>
            <p:spPr bwMode="hidden">
              <a:xfrm rot="17783459">
                <a:off x="362" y="197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1" name="Freeform 61"/>
              <p:cNvSpPr>
                <a:spLocks/>
              </p:cNvSpPr>
              <p:nvPr/>
            </p:nvSpPr>
            <p:spPr bwMode="hidden">
              <a:xfrm>
                <a:off x="4" y="2158"/>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2" name="Freeform 62"/>
              <p:cNvSpPr>
                <a:spLocks/>
              </p:cNvSpPr>
              <p:nvPr/>
            </p:nvSpPr>
            <p:spPr bwMode="hidden">
              <a:xfrm>
                <a:off x="68" y="172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3" name="Freeform 63"/>
              <p:cNvSpPr>
                <a:spLocks/>
              </p:cNvSpPr>
              <p:nvPr/>
            </p:nvSpPr>
            <p:spPr bwMode="hidden">
              <a:xfrm>
                <a:off x="4297" y="1915"/>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4" name="Freeform 64"/>
              <p:cNvSpPr>
                <a:spLocks/>
              </p:cNvSpPr>
              <p:nvPr/>
            </p:nvSpPr>
            <p:spPr bwMode="hidden">
              <a:xfrm rot="17783459">
                <a:off x="855" y="392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5" name="Freeform 65"/>
              <p:cNvSpPr>
                <a:spLocks/>
              </p:cNvSpPr>
              <p:nvPr/>
            </p:nvSpPr>
            <p:spPr bwMode="hidden">
              <a:xfrm>
                <a:off x="3695" y="221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6" name="Freeform 66"/>
              <p:cNvSpPr>
                <a:spLocks/>
              </p:cNvSpPr>
              <p:nvPr/>
            </p:nvSpPr>
            <p:spPr bwMode="hidden">
              <a:xfrm>
                <a:off x="4659" y="1719"/>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907" name="Group 67"/>
              <p:cNvGrpSpPr>
                <a:grpSpLocks/>
              </p:cNvGrpSpPr>
              <p:nvPr/>
            </p:nvGrpSpPr>
            <p:grpSpPr bwMode="auto">
              <a:xfrm>
                <a:off x="1892" y="400"/>
                <a:ext cx="910" cy="818"/>
                <a:chOff x="1373" y="2671"/>
                <a:chExt cx="910" cy="818"/>
              </a:xfrm>
            </p:grpSpPr>
            <p:sp>
              <p:nvSpPr>
                <p:cNvPr id="35908" name="Freeform 6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09" name="Freeform 6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0" name="Freeform 7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1" name="Freeform 7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912" name="Freeform 72"/>
              <p:cNvSpPr>
                <a:spLocks/>
              </p:cNvSpPr>
              <p:nvPr/>
            </p:nvSpPr>
            <p:spPr bwMode="hidden">
              <a:xfrm>
                <a:off x="5431" y="1490"/>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3" name="Freeform 73"/>
              <p:cNvSpPr>
                <a:spLocks/>
              </p:cNvSpPr>
              <p:nvPr/>
            </p:nvSpPr>
            <p:spPr bwMode="hidden">
              <a:xfrm rot="17783459">
                <a:off x="254" y="97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4" name="Freeform 74"/>
              <p:cNvSpPr>
                <a:spLocks/>
              </p:cNvSpPr>
              <p:nvPr/>
            </p:nvSpPr>
            <p:spPr bwMode="hidden">
              <a:xfrm>
                <a:off x="-4" y="1282"/>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5" name="Freeform 75"/>
              <p:cNvSpPr>
                <a:spLocks/>
              </p:cNvSpPr>
              <p:nvPr/>
            </p:nvSpPr>
            <p:spPr bwMode="hidden">
              <a:xfrm>
                <a:off x="60" y="70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6" name="Freeform 76"/>
              <p:cNvSpPr>
                <a:spLocks/>
              </p:cNvSpPr>
              <p:nvPr/>
            </p:nvSpPr>
            <p:spPr bwMode="hidden">
              <a:xfrm>
                <a:off x="407" y="34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7" name="Freeform 77"/>
              <p:cNvSpPr>
                <a:spLocks/>
              </p:cNvSpPr>
              <p:nvPr/>
            </p:nvSpPr>
            <p:spPr bwMode="hidden">
              <a:xfrm rot="17783459">
                <a:off x="956" y="58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8" name="Freeform 78"/>
              <p:cNvSpPr>
                <a:spLocks/>
              </p:cNvSpPr>
              <p:nvPr/>
            </p:nvSpPr>
            <p:spPr bwMode="hidden">
              <a:xfrm>
                <a:off x="572" y="73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19" name="Freeform 79"/>
              <p:cNvSpPr>
                <a:spLocks/>
              </p:cNvSpPr>
              <p:nvPr/>
            </p:nvSpPr>
            <p:spPr bwMode="hidden">
              <a:xfrm>
                <a:off x="895" y="257"/>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0" name="Freeform 80"/>
              <p:cNvSpPr>
                <a:spLocks/>
              </p:cNvSpPr>
              <p:nvPr/>
            </p:nvSpPr>
            <p:spPr bwMode="hidden">
              <a:xfrm>
                <a:off x="1182" y="-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1" name="Freeform 81"/>
              <p:cNvSpPr>
                <a:spLocks/>
              </p:cNvSpPr>
              <p:nvPr/>
            </p:nvSpPr>
            <p:spPr bwMode="hidden">
              <a:xfrm rot="17783459">
                <a:off x="1606" y="7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2" name="Freeform 82"/>
              <p:cNvSpPr>
                <a:spLocks/>
              </p:cNvSpPr>
              <p:nvPr/>
            </p:nvSpPr>
            <p:spPr bwMode="hidden">
              <a:xfrm>
                <a:off x="1381" y="45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3" name="Freeform 83"/>
              <p:cNvSpPr>
                <a:spLocks/>
              </p:cNvSpPr>
              <p:nvPr/>
            </p:nvSpPr>
            <p:spPr bwMode="hidden">
              <a:xfrm>
                <a:off x="1987" y="-1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4" name="Freeform 84"/>
              <p:cNvSpPr>
                <a:spLocks/>
              </p:cNvSpPr>
              <p:nvPr/>
            </p:nvSpPr>
            <p:spPr bwMode="hidden">
              <a:xfrm>
                <a:off x="585" y="-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5" name="Freeform 85"/>
              <p:cNvSpPr>
                <a:spLocks/>
              </p:cNvSpPr>
              <p:nvPr/>
            </p:nvSpPr>
            <p:spPr bwMode="hidden">
              <a:xfrm>
                <a:off x="2372" y="3989"/>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6" name="Freeform 86"/>
              <p:cNvSpPr>
                <a:spLocks/>
              </p:cNvSpPr>
              <p:nvPr/>
            </p:nvSpPr>
            <p:spPr bwMode="hidden">
              <a:xfrm rot="17783459">
                <a:off x="-21" y="240"/>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7" name="Freeform 87"/>
              <p:cNvSpPr>
                <a:spLocks/>
              </p:cNvSpPr>
              <p:nvPr/>
            </p:nvSpPr>
            <p:spPr bwMode="hidden">
              <a:xfrm>
                <a:off x="181" y="-38"/>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8" name="Freeform 88"/>
              <p:cNvSpPr>
                <a:spLocks/>
              </p:cNvSpPr>
              <p:nvPr/>
            </p:nvSpPr>
            <p:spPr bwMode="hidden">
              <a:xfrm>
                <a:off x="2750" y="386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29" name="Freeform 89"/>
              <p:cNvSpPr>
                <a:spLocks/>
              </p:cNvSpPr>
              <p:nvPr/>
            </p:nvSpPr>
            <p:spPr bwMode="hidden">
              <a:xfrm rot="17783459">
                <a:off x="4210" y="332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0" name="Freeform 90"/>
              <p:cNvSpPr>
                <a:spLocks/>
              </p:cNvSpPr>
              <p:nvPr/>
            </p:nvSpPr>
            <p:spPr bwMode="hidden">
              <a:xfrm>
                <a:off x="4528" y="3653"/>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1" name="Freeform 91"/>
              <p:cNvSpPr>
                <a:spLocks/>
              </p:cNvSpPr>
              <p:nvPr/>
            </p:nvSpPr>
            <p:spPr bwMode="hidden">
              <a:xfrm>
                <a:off x="3163" y="3665"/>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2" name="Freeform 92"/>
              <p:cNvSpPr>
                <a:spLocks/>
              </p:cNvSpPr>
              <p:nvPr/>
            </p:nvSpPr>
            <p:spPr bwMode="hidden">
              <a:xfrm>
                <a:off x="3502" y="346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3" name="Freeform 93"/>
              <p:cNvSpPr>
                <a:spLocks/>
              </p:cNvSpPr>
              <p:nvPr/>
            </p:nvSpPr>
            <p:spPr bwMode="hidden">
              <a:xfrm rot="17783459">
                <a:off x="3967" y="367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4" name="Freeform 94"/>
              <p:cNvSpPr>
                <a:spLocks/>
              </p:cNvSpPr>
              <p:nvPr/>
            </p:nvSpPr>
            <p:spPr bwMode="hidden">
              <a:xfrm>
                <a:off x="3617" y="392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5" name="Freeform 95"/>
              <p:cNvSpPr>
                <a:spLocks/>
              </p:cNvSpPr>
              <p:nvPr/>
            </p:nvSpPr>
            <p:spPr bwMode="hidden">
              <a:xfrm>
                <a:off x="3840" y="328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6" name="Freeform 96"/>
              <p:cNvSpPr>
                <a:spLocks/>
              </p:cNvSpPr>
              <p:nvPr/>
            </p:nvSpPr>
            <p:spPr bwMode="hidden">
              <a:xfrm>
                <a:off x="2325" y="3101"/>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7" name="Freeform 97"/>
              <p:cNvSpPr>
                <a:spLocks/>
              </p:cNvSpPr>
              <p:nvPr/>
            </p:nvSpPr>
            <p:spPr bwMode="hidden">
              <a:xfrm rot="17783459">
                <a:off x="2858" y="3353"/>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8" name="Freeform 98"/>
              <p:cNvSpPr>
                <a:spLocks/>
              </p:cNvSpPr>
              <p:nvPr/>
            </p:nvSpPr>
            <p:spPr bwMode="hidden">
              <a:xfrm>
                <a:off x="2458" y="3562"/>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39" name="Freeform 99"/>
              <p:cNvSpPr>
                <a:spLocks/>
              </p:cNvSpPr>
              <p:nvPr/>
            </p:nvSpPr>
            <p:spPr bwMode="hidden">
              <a:xfrm>
                <a:off x="2713" y="303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940" name="Group 100"/>
              <p:cNvGrpSpPr>
                <a:grpSpLocks/>
              </p:cNvGrpSpPr>
              <p:nvPr/>
            </p:nvGrpSpPr>
            <p:grpSpPr bwMode="auto">
              <a:xfrm>
                <a:off x="3026" y="2638"/>
                <a:ext cx="910" cy="818"/>
                <a:chOff x="1373" y="2671"/>
                <a:chExt cx="910" cy="818"/>
              </a:xfrm>
            </p:grpSpPr>
            <p:sp>
              <p:nvSpPr>
                <p:cNvPr id="35941" name="Freeform 101"/>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2" name="Freeform 102"/>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3" name="Freeform 103"/>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4" name="Freeform 104"/>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945" name="Freeform 105"/>
              <p:cNvSpPr>
                <a:spLocks/>
              </p:cNvSpPr>
              <p:nvPr/>
            </p:nvSpPr>
            <p:spPr bwMode="hidden">
              <a:xfrm>
                <a:off x="1624" y="346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6" name="Freeform 106"/>
              <p:cNvSpPr>
                <a:spLocks/>
              </p:cNvSpPr>
              <p:nvPr/>
            </p:nvSpPr>
            <p:spPr bwMode="hidden">
              <a:xfrm rot="17783459">
                <a:off x="2039" y="373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7" name="Freeform 107"/>
              <p:cNvSpPr>
                <a:spLocks/>
              </p:cNvSpPr>
              <p:nvPr/>
            </p:nvSpPr>
            <p:spPr bwMode="hidden">
              <a:xfrm>
                <a:off x="1698" y="3936"/>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8" name="Freeform 108"/>
              <p:cNvSpPr>
                <a:spLocks/>
              </p:cNvSpPr>
              <p:nvPr/>
            </p:nvSpPr>
            <p:spPr bwMode="hidden">
              <a:xfrm>
                <a:off x="2037" y="343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49" name="Freeform 109"/>
              <p:cNvSpPr>
                <a:spLocks/>
              </p:cNvSpPr>
              <p:nvPr/>
            </p:nvSpPr>
            <p:spPr bwMode="hidden">
              <a:xfrm rot="17783459">
                <a:off x="4261" y="392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0" name="Freeform 110"/>
              <p:cNvSpPr>
                <a:spLocks/>
              </p:cNvSpPr>
              <p:nvPr/>
            </p:nvSpPr>
            <p:spPr bwMode="hidden">
              <a:xfrm>
                <a:off x="3191" y="400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951" name="Group 111"/>
              <p:cNvGrpSpPr>
                <a:grpSpLocks/>
              </p:cNvGrpSpPr>
              <p:nvPr/>
            </p:nvGrpSpPr>
            <p:grpSpPr bwMode="auto">
              <a:xfrm>
                <a:off x="2576" y="-9"/>
                <a:ext cx="910" cy="818"/>
                <a:chOff x="1373" y="2671"/>
                <a:chExt cx="910" cy="818"/>
              </a:xfrm>
            </p:grpSpPr>
            <p:sp>
              <p:nvSpPr>
                <p:cNvPr id="35952" name="Freeform 11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3" name="Freeform 11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4" name="Freeform 11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5" name="Freeform 11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956" name="Group 116"/>
              <p:cNvGrpSpPr>
                <a:grpSpLocks/>
              </p:cNvGrpSpPr>
              <p:nvPr/>
            </p:nvGrpSpPr>
            <p:grpSpPr bwMode="auto">
              <a:xfrm>
                <a:off x="3010" y="684"/>
                <a:ext cx="910" cy="818"/>
                <a:chOff x="1373" y="2671"/>
                <a:chExt cx="910" cy="818"/>
              </a:xfrm>
            </p:grpSpPr>
            <p:sp>
              <p:nvSpPr>
                <p:cNvPr id="35957" name="Freeform 117"/>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8" name="Freeform 118"/>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59" name="Freeform 119"/>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0" name="Freeform 120"/>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961" name="Group 121"/>
              <p:cNvGrpSpPr>
                <a:grpSpLocks/>
              </p:cNvGrpSpPr>
              <p:nvPr/>
            </p:nvGrpSpPr>
            <p:grpSpPr bwMode="auto">
              <a:xfrm>
                <a:off x="3477" y="1377"/>
                <a:ext cx="910" cy="818"/>
                <a:chOff x="1373" y="2671"/>
                <a:chExt cx="910" cy="818"/>
              </a:xfrm>
            </p:grpSpPr>
            <p:sp>
              <p:nvSpPr>
                <p:cNvPr id="35962" name="Freeform 12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3" name="Freeform 12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4" name="Freeform 12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5" name="Freeform 12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5966" name="Group 126"/>
              <p:cNvGrpSpPr>
                <a:grpSpLocks/>
              </p:cNvGrpSpPr>
              <p:nvPr/>
            </p:nvGrpSpPr>
            <p:grpSpPr bwMode="auto">
              <a:xfrm>
                <a:off x="4178" y="943"/>
                <a:ext cx="910" cy="818"/>
                <a:chOff x="1373" y="2671"/>
                <a:chExt cx="910" cy="818"/>
              </a:xfrm>
            </p:grpSpPr>
            <p:sp>
              <p:nvSpPr>
                <p:cNvPr id="35967" name="Freeform 127"/>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8" name="Freeform 128"/>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69" name="Freeform 129"/>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0" name="Freeform 130"/>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971" name="Freeform 131"/>
              <p:cNvSpPr>
                <a:spLocks/>
              </p:cNvSpPr>
              <p:nvPr/>
            </p:nvSpPr>
            <p:spPr bwMode="hidden">
              <a:xfrm>
                <a:off x="4954" y="84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2" name="Freeform 132"/>
              <p:cNvSpPr>
                <a:spLocks/>
              </p:cNvSpPr>
              <p:nvPr/>
            </p:nvSpPr>
            <p:spPr bwMode="hidden">
              <a:xfrm rot="17783459">
                <a:off x="5404" y="92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3" name="Freeform 133"/>
              <p:cNvSpPr>
                <a:spLocks/>
              </p:cNvSpPr>
              <p:nvPr/>
            </p:nvSpPr>
            <p:spPr bwMode="hidden">
              <a:xfrm>
                <a:off x="5129" y="129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4" name="Freeform 134"/>
              <p:cNvSpPr>
                <a:spLocks/>
              </p:cNvSpPr>
              <p:nvPr/>
            </p:nvSpPr>
            <p:spPr bwMode="hidden">
              <a:xfrm>
                <a:off x="5301" y="56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5" name="Freeform 135"/>
              <p:cNvSpPr>
                <a:spLocks/>
              </p:cNvSpPr>
              <p:nvPr/>
            </p:nvSpPr>
            <p:spPr bwMode="hidden">
              <a:xfrm>
                <a:off x="3678" y="38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6" name="Freeform 136"/>
              <p:cNvSpPr>
                <a:spLocks/>
              </p:cNvSpPr>
              <p:nvPr/>
            </p:nvSpPr>
            <p:spPr bwMode="hidden">
              <a:xfrm rot="17783459">
                <a:off x="4193" y="54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7" name="Freeform 137"/>
              <p:cNvSpPr>
                <a:spLocks/>
              </p:cNvSpPr>
              <p:nvPr/>
            </p:nvSpPr>
            <p:spPr bwMode="hidden">
              <a:xfrm>
                <a:off x="3852" y="815"/>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8" name="Freeform 138"/>
              <p:cNvSpPr>
                <a:spLocks/>
              </p:cNvSpPr>
              <p:nvPr/>
            </p:nvSpPr>
            <p:spPr bwMode="hidden">
              <a:xfrm>
                <a:off x="4024" y="234"/>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79" name="Freeform 139"/>
              <p:cNvSpPr>
                <a:spLocks/>
              </p:cNvSpPr>
              <p:nvPr/>
            </p:nvSpPr>
            <p:spPr bwMode="hidden">
              <a:xfrm>
                <a:off x="4479" y="29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0" name="Freeform 140"/>
              <p:cNvSpPr>
                <a:spLocks/>
              </p:cNvSpPr>
              <p:nvPr/>
            </p:nvSpPr>
            <p:spPr bwMode="hidden">
              <a:xfrm rot="17783459">
                <a:off x="3751" y="-6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1" name="Freeform 141"/>
              <p:cNvSpPr>
                <a:spLocks/>
              </p:cNvSpPr>
              <p:nvPr/>
            </p:nvSpPr>
            <p:spPr bwMode="hidden">
              <a:xfrm>
                <a:off x="3351" y="8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2" name="Freeform 142"/>
              <p:cNvSpPr>
                <a:spLocks/>
              </p:cNvSpPr>
              <p:nvPr/>
            </p:nvSpPr>
            <p:spPr bwMode="hidden">
              <a:xfrm>
                <a:off x="4341" y="-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3" name="Freeform 143"/>
              <p:cNvSpPr>
                <a:spLocks/>
              </p:cNvSpPr>
              <p:nvPr/>
            </p:nvSpPr>
            <p:spPr bwMode="hidden">
              <a:xfrm>
                <a:off x="4756" y="-70"/>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4" name="Freeform 144"/>
              <p:cNvSpPr>
                <a:spLocks/>
              </p:cNvSpPr>
              <p:nvPr/>
            </p:nvSpPr>
            <p:spPr bwMode="hidden">
              <a:xfrm rot="17783459">
                <a:off x="5404" y="40"/>
                <a:ext cx="355"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5" name="Freeform 145"/>
              <p:cNvSpPr>
                <a:spLocks/>
              </p:cNvSpPr>
              <p:nvPr/>
            </p:nvSpPr>
            <p:spPr bwMode="hidden">
              <a:xfrm>
                <a:off x="4829" y="531"/>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6" name="Freeform 146"/>
              <p:cNvSpPr>
                <a:spLocks/>
              </p:cNvSpPr>
              <p:nvPr/>
            </p:nvSpPr>
            <p:spPr bwMode="hidden">
              <a:xfrm>
                <a:off x="5059" y="267"/>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987" name="Group 147"/>
              <p:cNvGrpSpPr>
                <a:grpSpLocks/>
              </p:cNvGrpSpPr>
              <p:nvPr/>
            </p:nvGrpSpPr>
            <p:grpSpPr bwMode="auto">
              <a:xfrm>
                <a:off x="4930" y="1978"/>
                <a:ext cx="910" cy="818"/>
                <a:chOff x="1373" y="2671"/>
                <a:chExt cx="910" cy="818"/>
              </a:xfrm>
            </p:grpSpPr>
            <p:sp>
              <p:nvSpPr>
                <p:cNvPr id="35988" name="Freeform 14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89" name="Freeform 14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0" name="Freeform 15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1" name="Freeform 15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992" name="Freeform 152"/>
              <p:cNvSpPr>
                <a:spLocks/>
              </p:cNvSpPr>
              <p:nvPr/>
            </p:nvSpPr>
            <p:spPr bwMode="hidden">
              <a:xfrm rot="17783459">
                <a:off x="4552" y="220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3" name="Freeform 153"/>
              <p:cNvSpPr>
                <a:spLocks/>
              </p:cNvSpPr>
              <p:nvPr/>
            </p:nvSpPr>
            <p:spPr bwMode="hidden">
              <a:xfrm>
                <a:off x="4246" y="2585"/>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4" name="Freeform 154"/>
              <p:cNvSpPr>
                <a:spLocks/>
              </p:cNvSpPr>
              <p:nvPr/>
            </p:nvSpPr>
            <p:spPr bwMode="hidden">
              <a:xfrm rot="17783459">
                <a:off x="4594" y="314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5" name="Freeform 155"/>
              <p:cNvSpPr>
                <a:spLocks/>
              </p:cNvSpPr>
              <p:nvPr/>
            </p:nvSpPr>
            <p:spPr bwMode="hidden">
              <a:xfrm>
                <a:off x="4194" y="2985"/>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6" name="Freeform 156"/>
              <p:cNvSpPr>
                <a:spLocks/>
              </p:cNvSpPr>
              <p:nvPr/>
            </p:nvSpPr>
            <p:spPr bwMode="hidden">
              <a:xfrm>
                <a:off x="4642"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997" name="Freeform 157"/>
              <p:cNvSpPr>
                <a:spLocks/>
              </p:cNvSpPr>
              <p:nvPr/>
            </p:nvSpPr>
            <p:spPr bwMode="hidden">
              <a:xfrm>
                <a:off x="3820" y="261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5998" name="Group 158"/>
              <p:cNvGrpSpPr>
                <a:grpSpLocks/>
              </p:cNvGrpSpPr>
              <p:nvPr/>
            </p:nvGrpSpPr>
            <p:grpSpPr bwMode="auto">
              <a:xfrm>
                <a:off x="4914" y="2763"/>
                <a:ext cx="910" cy="818"/>
                <a:chOff x="1373" y="2671"/>
                <a:chExt cx="910" cy="818"/>
              </a:xfrm>
            </p:grpSpPr>
            <p:sp>
              <p:nvSpPr>
                <p:cNvPr id="35999" name="Freeform 159"/>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0" name="Freeform 160"/>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1" name="Freeform 161"/>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2" name="Freeform 162"/>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6003" name="Freeform 163"/>
              <p:cNvSpPr>
                <a:spLocks/>
              </p:cNvSpPr>
              <p:nvPr/>
            </p:nvSpPr>
            <p:spPr bwMode="hidden">
              <a:xfrm>
                <a:off x="4906" y="355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4" name="Freeform 164"/>
              <p:cNvSpPr>
                <a:spLocks/>
              </p:cNvSpPr>
              <p:nvPr/>
            </p:nvSpPr>
            <p:spPr bwMode="hidden">
              <a:xfrm rot="17783459">
                <a:off x="5372" y="388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5" name="Freeform 165"/>
              <p:cNvSpPr>
                <a:spLocks/>
              </p:cNvSpPr>
              <p:nvPr/>
            </p:nvSpPr>
            <p:spPr bwMode="hidden">
              <a:xfrm>
                <a:off x="4880" y="397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06" name="Freeform 166"/>
              <p:cNvSpPr>
                <a:spLocks/>
              </p:cNvSpPr>
              <p:nvPr/>
            </p:nvSpPr>
            <p:spPr bwMode="hidden">
              <a:xfrm>
                <a:off x="5345" y="354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6012" name="Group 172"/>
            <p:cNvGrpSpPr>
              <a:grpSpLocks/>
            </p:cNvGrpSpPr>
            <p:nvPr/>
          </p:nvGrpSpPr>
          <p:grpSpPr bwMode="auto">
            <a:xfrm>
              <a:off x="240" y="1200"/>
              <a:ext cx="1145" cy="512"/>
              <a:chOff x="108" y="129"/>
              <a:chExt cx="1145" cy="512"/>
            </a:xfrm>
          </p:grpSpPr>
          <p:sp>
            <p:nvSpPr>
              <p:cNvPr id="36013" name="Freeform 173"/>
              <p:cNvSpPr>
                <a:spLocks/>
              </p:cNvSpPr>
              <p:nvPr/>
            </p:nvSpPr>
            <p:spPr bwMode="auto">
              <a:xfrm>
                <a:off x="108" y="188"/>
                <a:ext cx="75" cy="453"/>
              </a:xfrm>
              <a:custGeom>
                <a:avLst/>
                <a:gdLst>
                  <a:gd name="T0" fmla="*/ 47 w 66"/>
                  <a:gd name="T1" fmla="*/ 0 h 401"/>
                  <a:gd name="T2" fmla="*/ 23 w 66"/>
                  <a:gd name="T3" fmla="*/ 12 h 401"/>
                  <a:gd name="T4" fmla="*/ 8 w 66"/>
                  <a:gd name="T5" fmla="*/ 53 h 401"/>
                  <a:gd name="T6" fmla="*/ 8 w 66"/>
                  <a:gd name="T7" fmla="*/ 80 h 401"/>
                  <a:gd name="T8" fmla="*/ 0 w 66"/>
                  <a:gd name="T9" fmla="*/ 108 h 401"/>
                  <a:gd name="T10" fmla="*/ 9 w 66"/>
                  <a:gd name="T11" fmla="*/ 140 h 401"/>
                  <a:gd name="T12" fmla="*/ 15 w 66"/>
                  <a:gd name="T13" fmla="*/ 179 h 401"/>
                  <a:gd name="T14" fmla="*/ 15 w 66"/>
                  <a:gd name="T15" fmla="*/ 230 h 401"/>
                  <a:gd name="T16" fmla="*/ 9 w 66"/>
                  <a:gd name="T17" fmla="*/ 269 h 401"/>
                  <a:gd name="T18" fmla="*/ 12 w 66"/>
                  <a:gd name="T19" fmla="*/ 293 h 401"/>
                  <a:gd name="T20" fmla="*/ 24 w 66"/>
                  <a:gd name="T21" fmla="*/ 324 h 401"/>
                  <a:gd name="T22" fmla="*/ 41 w 66"/>
                  <a:gd name="T23" fmla="*/ 383 h 401"/>
                  <a:gd name="T24" fmla="*/ 51 w 66"/>
                  <a:gd name="T25" fmla="*/ 401 h 401"/>
                  <a:gd name="T26" fmla="*/ 63 w 66"/>
                  <a:gd name="T27" fmla="*/ 401 h 401"/>
                  <a:gd name="T28" fmla="*/ 66 w 66"/>
                  <a:gd name="T29" fmla="*/ 381 h 401"/>
                  <a:gd name="T30" fmla="*/ 54 w 66"/>
                  <a:gd name="T31" fmla="*/ 347 h 401"/>
                  <a:gd name="T32" fmla="*/ 38 w 66"/>
                  <a:gd name="T33" fmla="*/ 306 h 401"/>
                  <a:gd name="T34" fmla="*/ 32 w 66"/>
                  <a:gd name="T35" fmla="*/ 272 h 401"/>
                  <a:gd name="T36" fmla="*/ 38 w 66"/>
                  <a:gd name="T37" fmla="*/ 240 h 401"/>
                  <a:gd name="T38" fmla="*/ 42 w 66"/>
                  <a:gd name="T39" fmla="*/ 204 h 401"/>
                  <a:gd name="T40" fmla="*/ 39 w 66"/>
                  <a:gd name="T41" fmla="*/ 161 h 401"/>
                  <a:gd name="T42" fmla="*/ 32 w 66"/>
                  <a:gd name="T43" fmla="*/ 125 h 401"/>
                  <a:gd name="T44" fmla="*/ 26 w 66"/>
                  <a:gd name="T45" fmla="*/ 101 h 401"/>
                  <a:gd name="T46" fmla="*/ 32 w 66"/>
                  <a:gd name="T47" fmla="*/ 80 h 401"/>
                  <a:gd name="T48" fmla="*/ 32 w 66"/>
                  <a:gd name="T49" fmla="*/ 59 h 401"/>
                  <a:gd name="T50" fmla="*/ 36 w 66"/>
                  <a:gd name="T51" fmla="*/ 38 h 401"/>
                  <a:gd name="T52" fmla="*/ 48 w 66"/>
                  <a:gd name="T53" fmla="*/ 17 h 401"/>
                  <a:gd name="T54" fmla="*/ 47 w 66"/>
                  <a:gd name="T55"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14" name="Freeform 174"/>
              <p:cNvSpPr>
                <a:spLocks/>
              </p:cNvSpPr>
              <p:nvPr/>
            </p:nvSpPr>
            <p:spPr bwMode="auto">
              <a:xfrm>
                <a:off x="249" y="129"/>
                <a:ext cx="1004" cy="49"/>
              </a:xfrm>
              <a:custGeom>
                <a:avLst/>
                <a:gdLst>
                  <a:gd name="T0" fmla="*/ 7 w 888"/>
                  <a:gd name="T1" fmla="*/ 24 h 43"/>
                  <a:gd name="T2" fmla="*/ 46 w 888"/>
                  <a:gd name="T3" fmla="*/ 16 h 43"/>
                  <a:gd name="T4" fmla="*/ 91 w 888"/>
                  <a:gd name="T5" fmla="*/ 9 h 43"/>
                  <a:gd name="T6" fmla="*/ 124 w 888"/>
                  <a:gd name="T7" fmla="*/ 7 h 43"/>
                  <a:gd name="T8" fmla="*/ 195 w 888"/>
                  <a:gd name="T9" fmla="*/ 9 h 43"/>
                  <a:gd name="T10" fmla="*/ 259 w 888"/>
                  <a:gd name="T11" fmla="*/ 12 h 43"/>
                  <a:gd name="T12" fmla="*/ 304 w 888"/>
                  <a:gd name="T13" fmla="*/ 12 h 43"/>
                  <a:gd name="T14" fmla="*/ 340 w 888"/>
                  <a:gd name="T15" fmla="*/ 7 h 43"/>
                  <a:gd name="T16" fmla="*/ 355 w 888"/>
                  <a:gd name="T17" fmla="*/ 3 h 43"/>
                  <a:gd name="T18" fmla="*/ 384 w 888"/>
                  <a:gd name="T19" fmla="*/ 4 h 43"/>
                  <a:gd name="T20" fmla="*/ 436 w 888"/>
                  <a:gd name="T21" fmla="*/ 10 h 43"/>
                  <a:gd name="T22" fmla="*/ 475 w 888"/>
                  <a:gd name="T23" fmla="*/ 19 h 43"/>
                  <a:gd name="T24" fmla="*/ 523 w 888"/>
                  <a:gd name="T25" fmla="*/ 22 h 43"/>
                  <a:gd name="T26" fmla="*/ 574 w 888"/>
                  <a:gd name="T27" fmla="*/ 18 h 43"/>
                  <a:gd name="T28" fmla="*/ 621 w 888"/>
                  <a:gd name="T29" fmla="*/ 15 h 43"/>
                  <a:gd name="T30" fmla="*/ 655 w 888"/>
                  <a:gd name="T31" fmla="*/ 18 h 43"/>
                  <a:gd name="T32" fmla="*/ 696 w 888"/>
                  <a:gd name="T33" fmla="*/ 19 h 43"/>
                  <a:gd name="T34" fmla="*/ 729 w 888"/>
                  <a:gd name="T35" fmla="*/ 22 h 43"/>
                  <a:gd name="T36" fmla="*/ 766 w 888"/>
                  <a:gd name="T37" fmla="*/ 15 h 43"/>
                  <a:gd name="T38" fmla="*/ 795 w 888"/>
                  <a:gd name="T39" fmla="*/ 10 h 43"/>
                  <a:gd name="T40" fmla="*/ 820 w 888"/>
                  <a:gd name="T41" fmla="*/ 1 h 43"/>
                  <a:gd name="T42" fmla="*/ 852 w 888"/>
                  <a:gd name="T43" fmla="*/ 0 h 43"/>
                  <a:gd name="T44" fmla="*/ 882 w 888"/>
                  <a:gd name="T45" fmla="*/ 4 h 43"/>
                  <a:gd name="T46" fmla="*/ 888 w 888"/>
                  <a:gd name="T47" fmla="*/ 13 h 43"/>
                  <a:gd name="T48" fmla="*/ 879 w 888"/>
                  <a:gd name="T49" fmla="*/ 21 h 43"/>
                  <a:gd name="T50" fmla="*/ 864 w 888"/>
                  <a:gd name="T51" fmla="*/ 22 h 43"/>
                  <a:gd name="T52" fmla="*/ 847 w 888"/>
                  <a:gd name="T53" fmla="*/ 21 h 43"/>
                  <a:gd name="T54" fmla="*/ 804 w 888"/>
                  <a:gd name="T55" fmla="*/ 28 h 43"/>
                  <a:gd name="T56" fmla="*/ 774 w 888"/>
                  <a:gd name="T57" fmla="*/ 42 h 43"/>
                  <a:gd name="T58" fmla="*/ 759 w 888"/>
                  <a:gd name="T59" fmla="*/ 43 h 43"/>
                  <a:gd name="T60" fmla="*/ 726 w 888"/>
                  <a:gd name="T61" fmla="*/ 40 h 43"/>
                  <a:gd name="T62" fmla="*/ 699 w 888"/>
                  <a:gd name="T63" fmla="*/ 39 h 43"/>
                  <a:gd name="T64" fmla="*/ 619 w 888"/>
                  <a:gd name="T65" fmla="*/ 40 h 43"/>
                  <a:gd name="T66" fmla="*/ 582 w 888"/>
                  <a:gd name="T67" fmla="*/ 43 h 43"/>
                  <a:gd name="T68" fmla="*/ 531 w 888"/>
                  <a:gd name="T69" fmla="*/ 43 h 43"/>
                  <a:gd name="T70" fmla="*/ 492 w 888"/>
                  <a:gd name="T71" fmla="*/ 39 h 43"/>
                  <a:gd name="T72" fmla="*/ 459 w 888"/>
                  <a:gd name="T73" fmla="*/ 36 h 43"/>
                  <a:gd name="T74" fmla="*/ 432 w 888"/>
                  <a:gd name="T75" fmla="*/ 37 h 43"/>
                  <a:gd name="T76" fmla="*/ 417 w 888"/>
                  <a:gd name="T77" fmla="*/ 37 h 43"/>
                  <a:gd name="T78" fmla="*/ 397 w 888"/>
                  <a:gd name="T79" fmla="*/ 33 h 43"/>
                  <a:gd name="T80" fmla="*/ 373 w 888"/>
                  <a:gd name="T81" fmla="*/ 25 h 43"/>
                  <a:gd name="T82" fmla="*/ 361 w 888"/>
                  <a:gd name="T83" fmla="*/ 27 h 43"/>
                  <a:gd name="T84" fmla="*/ 328 w 888"/>
                  <a:gd name="T85" fmla="*/ 31 h 43"/>
                  <a:gd name="T86" fmla="*/ 304 w 888"/>
                  <a:gd name="T87" fmla="*/ 36 h 43"/>
                  <a:gd name="T88" fmla="*/ 285 w 888"/>
                  <a:gd name="T89" fmla="*/ 31 h 43"/>
                  <a:gd name="T90" fmla="*/ 267 w 888"/>
                  <a:gd name="T91" fmla="*/ 31 h 43"/>
                  <a:gd name="T92" fmla="*/ 241 w 888"/>
                  <a:gd name="T93" fmla="*/ 33 h 43"/>
                  <a:gd name="T94" fmla="*/ 205 w 888"/>
                  <a:gd name="T95" fmla="*/ 33 h 43"/>
                  <a:gd name="T96" fmla="*/ 157 w 888"/>
                  <a:gd name="T97" fmla="*/ 28 h 43"/>
                  <a:gd name="T98" fmla="*/ 102 w 888"/>
                  <a:gd name="T99" fmla="*/ 27 h 43"/>
                  <a:gd name="T100" fmla="*/ 51 w 888"/>
                  <a:gd name="T101" fmla="*/ 33 h 43"/>
                  <a:gd name="T102" fmla="*/ 24 w 888"/>
                  <a:gd name="T103" fmla="*/ 42 h 43"/>
                  <a:gd name="T104" fmla="*/ 9 w 888"/>
                  <a:gd name="T105" fmla="*/ 40 h 43"/>
                  <a:gd name="T106" fmla="*/ 0 w 888"/>
                  <a:gd name="T107" fmla="*/ 34 h 43"/>
                  <a:gd name="T108" fmla="*/ 7 w 888"/>
                  <a:gd name="T109" fmla="*/ 2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6015" name="Group 175"/>
            <p:cNvGrpSpPr>
              <a:grpSpLocks/>
            </p:cNvGrpSpPr>
            <p:nvPr userDrawn="1"/>
          </p:nvGrpSpPr>
          <p:grpSpPr bwMode="auto">
            <a:xfrm flipV="1">
              <a:off x="0" y="4063"/>
              <a:ext cx="5760" cy="257"/>
              <a:chOff x="0" y="0"/>
              <a:chExt cx="5762" cy="305"/>
            </a:xfrm>
          </p:grpSpPr>
          <p:sp>
            <p:nvSpPr>
              <p:cNvPr id="36016" name="Freeform 176"/>
              <p:cNvSpPr>
                <a:spLocks/>
              </p:cNvSpPr>
              <p:nvPr/>
            </p:nvSpPr>
            <p:spPr bwMode="ltGray">
              <a:xfrm>
                <a:off x="1" y="0"/>
                <a:ext cx="5761" cy="305"/>
              </a:xfrm>
              <a:custGeom>
                <a:avLst/>
                <a:gdLst>
                  <a:gd name="T0" fmla="*/ 5126 w 5126"/>
                  <a:gd name="T1" fmla="*/ 2 h 305"/>
                  <a:gd name="T2" fmla="*/ 5126 w 5126"/>
                  <a:gd name="T3" fmla="*/ 276 h 305"/>
                  <a:gd name="T4" fmla="*/ 5037 w 5126"/>
                  <a:gd name="T5" fmla="*/ 278 h 305"/>
                  <a:gd name="T6" fmla="*/ 4914 w 5126"/>
                  <a:gd name="T7" fmla="*/ 300 h 305"/>
                  <a:gd name="T8" fmla="*/ 4847 w 5126"/>
                  <a:gd name="T9" fmla="*/ 296 h 305"/>
                  <a:gd name="T10" fmla="*/ 4648 w 5126"/>
                  <a:gd name="T11" fmla="*/ 273 h 305"/>
                  <a:gd name="T12" fmla="*/ 4508 w 5126"/>
                  <a:gd name="T13" fmla="*/ 264 h 305"/>
                  <a:gd name="T14" fmla="*/ 4245 w 5126"/>
                  <a:gd name="T15" fmla="*/ 287 h 305"/>
                  <a:gd name="T16" fmla="*/ 3983 w 5126"/>
                  <a:gd name="T17" fmla="*/ 291 h 305"/>
                  <a:gd name="T18" fmla="*/ 3640 w 5126"/>
                  <a:gd name="T19" fmla="*/ 282 h 305"/>
                  <a:gd name="T20" fmla="*/ 3346 w 5126"/>
                  <a:gd name="T21" fmla="*/ 287 h 305"/>
                  <a:gd name="T22" fmla="*/ 3165 w 5126"/>
                  <a:gd name="T23" fmla="*/ 305 h 305"/>
                  <a:gd name="T24" fmla="*/ 2848 w 5126"/>
                  <a:gd name="T25" fmla="*/ 269 h 305"/>
                  <a:gd name="T26" fmla="*/ 2618 w 5126"/>
                  <a:gd name="T27" fmla="*/ 260 h 305"/>
                  <a:gd name="T28" fmla="*/ 2360 w 5126"/>
                  <a:gd name="T29" fmla="*/ 273 h 305"/>
                  <a:gd name="T30" fmla="*/ 2007 w 5126"/>
                  <a:gd name="T31" fmla="*/ 282 h 305"/>
                  <a:gd name="T32" fmla="*/ 1786 w 5126"/>
                  <a:gd name="T33" fmla="*/ 287 h 305"/>
                  <a:gd name="T34" fmla="*/ 1686 w 5126"/>
                  <a:gd name="T35" fmla="*/ 296 h 305"/>
                  <a:gd name="T36" fmla="*/ 1528 w 5126"/>
                  <a:gd name="T37" fmla="*/ 273 h 305"/>
                  <a:gd name="T38" fmla="*/ 1334 w 5126"/>
                  <a:gd name="T39" fmla="*/ 287 h 305"/>
                  <a:gd name="T40" fmla="*/ 1185 w 5126"/>
                  <a:gd name="T41" fmla="*/ 282 h 305"/>
                  <a:gd name="T42" fmla="*/ 1081 w 5126"/>
                  <a:gd name="T43" fmla="*/ 291 h 305"/>
                  <a:gd name="T44" fmla="*/ 968 w 5126"/>
                  <a:gd name="T45" fmla="*/ 282 h 305"/>
                  <a:gd name="T46" fmla="*/ 827 w 5126"/>
                  <a:gd name="T47" fmla="*/ 273 h 305"/>
                  <a:gd name="T48" fmla="*/ 701 w 5126"/>
                  <a:gd name="T49" fmla="*/ 273 h 305"/>
                  <a:gd name="T50" fmla="*/ 583 w 5126"/>
                  <a:gd name="T51" fmla="*/ 291 h 305"/>
                  <a:gd name="T52" fmla="*/ 484 w 5126"/>
                  <a:gd name="T53" fmla="*/ 278 h 305"/>
                  <a:gd name="T54" fmla="*/ 335 w 5126"/>
                  <a:gd name="T55" fmla="*/ 251 h 305"/>
                  <a:gd name="T56" fmla="*/ 172 w 5126"/>
                  <a:gd name="T57" fmla="*/ 260 h 305"/>
                  <a:gd name="T58" fmla="*/ 77 w 5126"/>
                  <a:gd name="T59" fmla="*/ 251 h 305"/>
                  <a:gd name="T60" fmla="*/ 0 w 5126"/>
                  <a:gd name="T61" fmla="*/ 237 h 305"/>
                  <a:gd name="T62" fmla="*/ 0 w 5126"/>
                  <a:gd name="T63" fmla="*/ 0 h 305"/>
                  <a:gd name="T64" fmla="*/ 5126 w 5126"/>
                  <a:gd name="T65" fmla="*/ 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17" name="Freeform 177"/>
              <p:cNvSpPr>
                <a:spLocks/>
              </p:cNvSpPr>
              <p:nvPr/>
            </p:nvSpPr>
            <p:spPr bwMode="ltGray">
              <a:xfrm>
                <a:off x="0" y="154"/>
                <a:ext cx="212" cy="107"/>
              </a:xfrm>
              <a:custGeom>
                <a:avLst/>
                <a:gdLst>
                  <a:gd name="T0" fmla="*/ 0 w 167"/>
                  <a:gd name="T1" fmla="*/ 74 h 95"/>
                  <a:gd name="T2" fmla="*/ 2 w 167"/>
                  <a:gd name="T3" fmla="*/ 30 h 95"/>
                  <a:gd name="T4" fmla="*/ 23 w 167"/>
                  <a:gd name="T5" fmla="*/ 12 h 95"/>
                  <a:gd name="T6" fmla="*/ 53 w 167"/>
                  <a:gd name="T7" fmla="*/ 2 h 95"/>
                  <a:gd name="T8" fmla="*/ 81 w 167"/>
                  <a:gd name="T9" fmla="*/ 0 h 95"/>
                  <a:gd name="T10" fmla="*/ 123 w 167"/>
                  <a:gd name="T11" fmla="*/ 11 h 95"/>
                  <a:gd name="T12" fmla="*/ 147 w 167"/>
                  <a:gd name="T13" fmla="*/ 30 h 95"/>
                  <a:gd name="T14" fmla="*/ 162 w 167"/>
                  <a:gd name="T15" fmla="*/ 59 h 95"/>
                  <a:gd name="T16" fmla="*/ 165 w 167"/>
                  <a:gd name="T17" fmla="*/ 80 h 95"/>
                  <a:gd name="T18" fmla="*/ 167 w 167"/>
                  <a:gd name="T19" fmla="*/ 92 h 95"/>
                  <a:gd name="T20" fmla="*/ 156 w 167"/>
                  <a:gd name="T21" fmla="*/ 95 h 95"/>
                  <a:gd name="T22" fmla="*/ 77 w 167"/>
                  <a:gd name="T23" fmla="*/ 87 h 95"/>
                  <a:gd name="T24" fmla="*/ 0 w 167"/>
                  <a:gd name="T25" fmla="*/ 7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18" name="Freeform 178"/>
              <p:cNvSpPr>
                <a:spLocks/>
              </p:cNvSpPr>
              <p:nvPr/>
            </p:nvSpPr>
            <p:spPr bwMode="ltGray">
              <a:xfrm>
                <a:off x="312" y="1"/>
                <a:ext cx="1036" cy="141"/>
              </a:xfrm>
              <a:custGeom>
                <a:avLst/>
                <a:gdLst>
                  <a:gd name="T0" fmla="*/ 0 w 921"/>
                  <a:gd name="T1" fmla="*/ 141 h 141"/>
                  <a:gd name="T2" fmla="*/ 41 w 921"/>
                  <a:gd name="T3" fmla="*/ 88 h 141"/>
                  <a:gd name="T4" fmla="*/ 70 w 921"/>
                  <a:gd name="T5" fmla="*/ 68 h 141"/>
                  <a:gd name="T6" fmla="*/ 135 w 921"/>
                  <a:gd name="T7" fmla="*/ 44 h 141"/>
                  <a:gd name="T8" fmla="*/ 207 w 921"/>
                  <a:gd name="T9" fmla="*/ 33 h 141"/>
                  <a:gd name="T10" fmla="*/ 299 w 921"/>
                  <a:gd name="T11" fmla="*/ 34 h 141"/>
                  <a:gd name="T12" fmla="*/ 397 w 921"/>
                  <a:gd name="T13" fmla="*/ 46 h 141"/>
                  <a:gd name="T14" fmla="*/ 494 w 921"/>
                  <a:gd name="T15" fmla="*/ 60 h 141"/>
                  <a:gd name="T16" fmla="*/ 550 w 921"/>
                  <a:gd name="T17" fmla="*/ 63 h 141"/>
                  <a:gd name="T18" fmla="*/ 613 w 921"/>
                  <a:gd name="T19" fmla="*/ 61 h 141"/>
                  <a:gd name="T20" fmla="*/ 662 w 921"/>
                  <a:gd name="T21" fmla="*/ 51 h 141"/>
                  <a:gd name="T22" fmla="*/ 708 w 921"/>
                  <a:gd name="T23" fmla="*/ 33 h 141"/>
                  <a:gd name="T24" fmla="*/ 753 w 921"/>
                  <a:gd name="T25" fmla="*/ 0 h 141"/>
                  <a:gd name="T26" fmla="*/ 921 w 921"/>
                  <a:gd name="T27" fmla="*/ 1 h 141"/>
                  <a:gd name="T28" fmla="*/ 899 w 921"/>
                  <a:gd name="T29" fmla="*/ 39 h 141"/>
                  <a:gd name="T30" fmla="*/ 874 w 921"/>
                  <a:gd name="T31" fmla="*/ 67 h 141"/>
                  <a:gd name="T32" fmla="*/ 850 w 921"/>
                  <a:gd name="T33" fmla="*/ 81 h 141"/>
                  <a:gd name="T34" fmla="*/ 824 w 921"/>
                  <a:gd name="T35" fmla="*/ 95 h 141"/>
                  <a:gd name="T36" fmla="*/ 789 w 921"/>
                  <a:gd name="T37" fmla="*/ 107 h 141"/>
                  <a:gd name="T38" fmla="*/ 749 w 921"/>
                  <a:gd name="T39" fmla="*/ 114 h 141"/>
                  <a:gd name="T40" fmla="*/ 689 w 921"/>
                  <a:gd name="T41" fmla="*/ 121 h 141"/>
                  <a:gd name="T42" fmla="*/ 631 w 921"/>
                  <a:gd name="T43" fmla="*/ 121 h 141"/>
                  <a:gd name="T44" fmla="*/ 529 w 921"/>
                  <a:gd name="T45" fmla="*/ 114 h 141"/>
                  <a:gd name="T46" fmla="*/ 448 w 921"/>
                  <a:gd name="T47" fmla="*/ 102 h 141"/>
                  <a:gd name="T48" fmla="*/ 377 w 921"/>
                  <a:gd name="T49" fmla="*/ 91 h 141"/>
                  <a:gd name="T50" fmla="*/ 299 w 921"/>
                  <a:gd name="T51" fmla="*/ 87 h 141"/>
                  <a:gd name="T52" fmla="*/ 210 w 921"/>
                  <a:gd name="T53" fmla="*/ 94 h 141"/>
                  <a:gd name="T54" fmla="*/ 152 w 921"/>
                  <a:gd name="T55" fmla="*/ 105 h 141"/>
                  <a:gd name="T56" fmla="*/ 122 w 921"/>
                  <a:gd name="T57" fmla="*/ 107 h 141"/>
                  <a:gd name="T58" fmla="*/ 67 w 921"/>
                  <a:gd name="T59" fmla="*/ 114 h 141"/>
                  <a:gd name="T60" fmla="*/ 24 w 921"/>
                  <a:gd name="T61" fmla="*/ 127 h 141"/>
                  <a:gd name="T62" fmla="*/ 0 w 921"/>
                  <a:gd name="T63"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19" name="Freeform 179"/>
              <p:cNvSpPr>
                <a:spLocks/>
              </p:cNvSpPr>
              <p:nvPr/>
            </p:nvSpPr>
            <p:spPr bwMode="ltGray">
              <a:xfrm>
                <a:off x="1069" y="186"/>
                <a:ext cx="242" cy="102"/>
              </a:xfrm>
              <a:custGeom>
                <a:avLst/>
                <a:gdLst>
                  <a:gd name="T0" fmla="*/ 6 w 190"/>
                  <a:gd name="T1" fmla="*/ 73 h 90"/>
                  <a:gd name="T2" fmla="*/ 30 w 190"/>
                  <a:gd name="T3" fmla="*/ 52 h 90"/>
                  <a:gd name="T4" fmla="*/ 64 w 190"/>
                  <a:gd name="T5" fmla="*/ 30 h 90"/>
                  <a:gd name="T6" fmla="*/ 103 w 190"/>
                  <a:gd name="T7" fmla="*/ 12 h 90"/>
                  <a:gd name="T8" fmla="*/ 157 w 190"/>
                  <a:gd name="T9" fmla="*/ 0 h 90"/>
                  <a:gd name="T10" fmla="*/ 190 w 190"/>
                  <a:gd name="T11" fmla="*/ 0 h 90"/>
                  <a:gd name="T12" fmla="*/ 163 w 190"/>
                  <a:gd name="T13" fmla="*/ 13 h 90"/>
                  <a:gd name="T14" fmla="*/ 129 w 190"/>
                  <a:gd name="T15" fmla="*/ 33 h 90"/>
                  <a:gd name="T16" fmla="*/ 103 w 190"/>
                  <a:gd name="T17" fmla="*/ 55 h 90"/>
                  <a:gd name="T18" fmla="*/ 93 w 190"/>
                  <a:gd name="T19" fmla="*/ 75 h 90"/>
                  <a:gd name="T20" fmla="*/ 88 w 190"/>
                  <a:gd name="T21" fmla="*/ 90 h 90"/>
                  <a:gd name="T22" fmla="*/ 34 w 190"/>
                  <a:gd name="T23" fmla="*/ 87 h 90"/>
                  <a:gd name="T24" fmla="*/ 0 w 190"/>
                  <a:gd name="T25" fmla="*/ 84 h 90"/>
                  <a:gd name="T26" fmla="*/ 6 w 190"/>
                  <a:gd name="T27"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0" name="Freeform 180"/>
              <p:cNvSpPr>
                <a:spLocks/>
              </p:cNvSpPr>
              <p:nvPr/>
            </p:nvSpPr>
            <p:spPr bwMode="ltGray">
              <a:xfrm>
                <a:off x="1595" y="2"/>
                <a:ext cx="214" cy="86"/>
              </a:xfrm>
              <a:custGeom>
                <a:avLst/>
                <a:gdLst>
                  <a:gd name="T0" fmla="*/ 0 w 190"/>
                  <a:gd name="T1" fmla="*/ 0 h 86"/>
                  <a:gd name="T2" fmla="*/ 11 w 190"/>
                  <a:gd name="T3" fmla="*/ 15 h 86"/>
                  <a:gd name="T4" fmla="*/ 45 w 190"/>
                  <a:gd name="T5" fmla="*/ 42 h 86"/>
                  <a:gd name="T6" fmla="*/ 82 w 190"/>
                  <a:gd name="T7" fmla="*/ 60 h 86"/>
                  <a:gd name="T8" fmla="*/ 136 w 190"/>
                  <a:gd name="T9" fmla="*/ 80 h 86"/>
                  <a:gd name="T10" fmla="*/ 190 w 190"/>
                  <a:gd name="T11" fmla="*/ 86 h 86"/>
                  <a:gd name="T12" fmla="*/ 136 w 190"/>
                  <a:gd name="T13" fmla="*/ 63 h 86"/>
                  <a:gd name="T14" fmla="*/ 113 w 190"/>
                  <a:gd name="T15" fmla="*/ 45 h 86"/>
                  <a:gd name="T16" fmla="*/ 93 w 190"/>
                  <a:gd name="T17" fmla="*/ 19 h 86"/>
                  <a:gd name="T18" fmla="*/ 86 w 190"/>
                  <a:gd name="T19" fmla="*/ 0 h 86"/>
                  <a:gd name="T20" fmla="*/ 0 w 190"/>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1" name="Freeform 181"/>
              <p:cNvSpPr>
                <a:spLocks/>
              </p:cNvSpPr>
              <p:nvPr/>
            </p:nvSpPr>
            <p:spPr bwMode="ltGray">
              <a:xfrm>
                <a:off x="1646" y="153"/>
                <a:ext cx="492" cy="140"/>
              </a:xfrm>
              <a:custGeom>
                <a:avLst/>
                <a:gdLst>
                  <a:gd name="T0" fmla="*/ 387 w 387"/>
                  <a:gd name="T1" fmla="*/ 115 h 124"/>
                  <a:gd name="T2" fmla="*/ 372 w 387"/>
                  <a:gd name="T3" fmla="*/ 96 h 124"/>
                  <a:gd name="T4" fmla="*/ 353 w 387"/>
                  <a:gd name="T5" fmla="*/ 82 h 124"/>
                  <a:gd name="T6" fmla="*/ 327 w 387"/>
                  <a:gd name="T7" fmla="*/ 69 h 124"/>
                  <a:gd name="T8" fmla="*/ 297 w 387"/>
                  <a:gd name="T9" fmla="*/ 58 h 124"/>
                  <a:gd name="T10" fmla="*/ 258 w 387"/>
                  <a:gd name="T11" fmla="*/ 49 h 124"/>
                  <a:gd name="T12" fmla="*/ 210 w 387"/>
                  <a:gd name="T13" fmla="*/ 43 h 124"/>
                  <a:gd name="T14" fmla="*/ 155 w 387"/>
                  <a:gd name="T15" fmla="*/ 39 h 124"/>
                  <a:gd name="T16" fmla="*/ 110 w 387"/>
                  <a:gd name="T17" fmla="*/ 34 h 124"/>
                  <a:gd name="T18" fmla="*/ 68 w 387"/>
                  <a:gd name="T19" fmla="*/ 28 h 124"/>
                  <a:gd name="T20" fmla="*/ 35 w 387"/>
                  <a:gd name="T21" fmla="*/ 19 h 124"/>
                  <a:gd name="T22" fmla="*/ 11 w 387"/>
                  <a:gd name="T23" fmla="*/ 9 h 124"/>
                  <a:gd name="T24" fmla="*/ 0 w 387"/>
                  <a:gd name="T25" fmla="*/ 0 h 124"/>
                  <a:gd name="T26" fmla="*/ 15 w 387"/>
                  <a:gd name="T27" fmla="*/ 40 h 124"/>
                  <a:gd name="T28" fmla="*/ 33 w 387"/>
                  <a:gd name="T29" fmla="*/ 57 h 124"/>
                  <a:gd name="T30" fmla="*/ 74 w 387"/>
                  <a:gd name="T31" fmla="*/ 75 h 124"/>
                  <a:gd name="T32" fmla="*/ 120 w 387"/>
                  <a:gd name="T33" fmla="*/ 84 h 124"/>
                  <a:gd name="T34" fmla="*/ 170 w 387"/>
                  <a:gd name="T35" fmla="*/ 94 h 124"/>
                  <a:gd name="T36" fmla="*/ 195 w 387"/>
                  <a:gd name="T37" fmla="*/ 103 h 124"/>
                  <a:gd name="T38" fmla="*/ 209 w 387"/>
                  <a:gd name="T39" fmla="*/ 115 h 124"/>
                  <a:gd name="T40" fmla="*/ 216 w 387"/>
                  <a:gd name="T41" fmla="*/ 124 h 124"/>
                  <a:gd name="T42" fmla="*/ 282 w 387"/>
                  <a:gd name="T43" fmla="*/ 120 h 124"/>
                  <a:gd name="T44" fmla="*/ 356 w 387"/>
                  <a:gd name="T45" fmla="*/ 118 h 124"/>
                  <a:gd name="T46" fmla="*/ 387 w 387"/>
                  <a:gd name="T47" fmla="*/ 1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2" name="Freeform 182"/>
              <p:cNvSpPr>
                <a:spLocks/>
              </p:cNvSpPr>
              <p:nvPr/>
            </p:nvSpPr>
            <p:spPr bwMode="ltGray">
              <a:xfrm>
                <a:off x="1964" y="2"/>
                <a:ext cx="175" cy="29"/>
              </a:xfrm>
              <a:custGeom>
                <a:avLst/>
                <a:gdLst>
                  <a:gd name="T0" fmla="*/ 0 w 156"/>
                  <a:gd name="T1" fmla="*/ 0 h 29"/>
                  <a:gd name="T2" fmla="*/ 25 w 156"/>
                  <a:gd name="T3" fmla="*/ 21 h 29"/>
                  <a:gd name="T4" fmla="*/ 52 w 156"/>
                  <a:gd name="T5" fmla="*/ 28 h 29"/>
                  <a:gd name="T6" fmla="*/ 90 w 156"/>
                  <a:gd name="T7" fmla="*/ 29 h 29"/>
                  <a:gd name="T8" fmla="*/ 128 w 156"/>
                  <a:gd name="T9" fmla="*/ 21 h 29"/>
                  <a:gd name="T10" fmla="*/ 156 w 156"/>
                  <a:gd name="T11" fmla="*/ 0 h 29"/>
                  <a:gd name="T12" fmla="*/ 0 w 156"/>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3" name="Freeform 183"/>
              <p:cNvSpPr>
                <a:spLocks/>
              </p:cNvSpPr>
              <p:nvPr/>
            </p:nvSpPr>
            <p:spPr bwMode="ltGray">
              <a:xfrm>
                <a:off x="2233" y="2"/>
                <a:ext cx="1080" cy="172"/>
              </a:xfrm>
              <a:custGeom>
                <a:avLst/>
                <a:gdLst>
                  <a:gd name="T0" fmla="*/ 770 w 960"/>
                  <a:gd name="T1" fmla="*/ 0 h 172"/>
                  <a:gd name="T2" fmla="*/ 750 w 960"/>
                  <a:gd name="T3" fmla="*/ 16 h 172"/>
                  <a:gd name="T4" fmla="*/ 712 w 960"/>
                  <a:gd name="T5" fmla="*/ 40 h 172"/>
                  <a:gd name="T6" fmla="*/ 661 w 960"/>
                  <a:gd name="T7" fmla="*/ 59 h 172"/>
                  <a:gd name="T8" fmla="*/ 603 w 960"/>
                  <a:gd name="T9" fmla="*/ 74 h 172"/>
                  <a:gd name="T10" fmla="*/ 545 w 960"/>
                  <a:gd name="T11" fmla="*/ 84 h 172"/>
                  <a:gd name="T12" fmla="*/ 485 w 960"/>
                  <a:gd name="T13" fmla="*/ 91 h 172"/>
                  <a:gd name="T14" fmla="*/ 414 w 960"/>
                  <a:gd name="T15" fmla="*/ 94 h 172"/>
                  <a:gd name="T16" fmla="*/ 341 w 960"/>
                  <a:gd name="T17" fmla="*/ 91 h 172"/>
                  <a:gd name="T18" fmla="*/ 274 w 960"/>
                  <a:gd name="T19" fmla="*/ 83 h 172"/>
                  <a:gd name="T20" fmla="*/ 216 w 960"/>
                  <a:gd name="T21" fmla="*/ 74 h 172"/>
                  <a:gd name="T22" fmla="*/ 168 w 960"/>
                  <a:gd name="T23" fmla="*/ 76 h 172"/>
                  <a:gd name="T24" fmla="*/ 115 w 960"/>
                  <a:gd name="T25" fmla="*/ 79 h 172"/>
                  <a:gd name="T26" fmla="*/ 68 w 960"/>
                  <a:gd name="T27" fmla="*/ 87 h 172"/>
                  <a:gd name="T28" fmla="*/ 24 w 960"/>
                  <a:gd name="T29" fmla="*/ 110 h 172"/>
                  <a:gd name="T30" fmla="*/ 0 w 960"/>
                  <a:gd name="T31" fmla="*/ 135 h 172"/>
                  <a:gd name="T32" fmla="*/ 41 w 960"/>
                  <a:gd name="T33" fmla="*/ 117 h 172"/>
                  <a:gd name="T34" fmla="*/ 84 w 960"/>
                  <a:gd name="T35" fmla="*/ 104 h 172"/>
                  <a:gd name="T36" fmla="*/ 124 w 960"/>
                  <a:gd name="T37" fmla="*/ 100 h 172"/>
                  <a:gd name="T38" fmla="*/ 176 w 960"/>
                  <a:gd name="T39" fmla="*/ 100 h 172"/>
                  <a:gd name="T40" fmla="*/ 226 w 960"/>
                  <a:gd name="T41" fmla="*/ 106 h 172"/>
                  <a:gd name="T42" fmla="*/ 278 w 960"/>
                  <a:gd name="T43" fmla="*/ 121 h 172"/>
                  <a:gd name="T44" fmla="*/ 339 w 960"/>
                  <a:gd name="T45" fmla="*/ 140 h 172"/>
                  <a:gd name="T46" fmla="*/ 396 w 960"/>
                  <a:gd name="T47" fmla="*/ 154 h 172"/>
                  <a:gd name="T48" fmla="*/ 447 w 960"/>
                  <a:gd name="T49" fmla="*/ 161 h 172"/>
                  <a:gd name="T50" fmla="*/ 514 w 960"/>
                  <a:gd name="T51" fmla="*/ 167 h 172"/>
                  <a:gd name="T52" fmla="*/ 597 w 960"/>
                  <a:gd name="T53" fmla="*/ 171 h 172"/>
                  <a:gd name="T54" fmla="*/ 665 w 960"/>
                  <a:gd name="T55" fmla="*/ 172 h 172"/>
                  <a:gd name="T56" fmla="*/ 735 w 960"/>
                  <a:gd name="T57" fmla="*/ 164 h 172"/>
                  <a:gd name="T58" fmla="*/ 783 w 960"/>
                  <a:gd name="T59" fmla="*/ 147 h 172"/>
                  <a:gd name="T60" fmla="*/ 845 w 960"/>
                  <a:gd name="T61" fmla="*/ 118 h 172"/>
                  <a:gd name="T62" fmla="*/ 891 w 960"/>
                  <a:gd name="T63" fmla="*/ 80 h 172"/>
                  <a:gd name="T64" fmla="*/ 928 w 960"/>
                  <a:gd name="T65" fmla="*/ 43 h 172"/>
                  <a:gd name="T66" fmla="*/ 960 w 960"/>
                  <a:gd name="T67" fmla="*/ 2 h 172"/>
                  <a:gd name="T68" fmla="*/ 770 w 960"/>
                  <a:gd name="T69"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4" name="Freeform 184"/>
              <p:cNvSpPr>
                <a:spLocks/>
              </p:cNvSpPr>
              <p:nvPr/>
            </p:nvSpPr>
            <p:spPr bwMode="ltGray">
              <a:xfrm>
                <a:off x="3592" y="174"/>
                <a:ext cx="287" cy="125"/>
              </a:xfrm>
              <a:custGeom>
                <a:avLst/>
                <a:gdLst>
                  <a:gd name="T0" fmla="*/ 0 w 226"/>
                  <a:gd name="T1" fmla="*/ 111 h 111"/>
                  <a:gd name="T2" fmla="*/ 1 w 226"/>
                  <a:gd name="T3" fmla="*/ 86 h 111"/>
                  <a:gd name="T4" fmla="*/ 12 w 226"/>
                  <a:gd name="T5" fmla="*/ 54 h 111"/>
                  <a:gd name="T6" fmla="*/ 28 w 226"/>
                  <a:gd name="T7" fmla="*/ 33 h 111"/>
                  <a:gd name="T8" fmla="*/ 55 w 226"/>
                  <a:gd name="T9" fmla="*/ 12 h 111"/>
                  <a:gd name="T10" fmla="*/ 93 w 226"/>
                  <a:gd name="T11" fmla="*/ 2 h 111"/>
                  <a:gd name="T12" fmla="*/ 121 w 226"/>
                  <a:gd name="T13" fmla="*/ 0 h 111"/>
                  <a:gd name="T14" fmla="*/ 157 w 226"/>
                  <a:gd name="T15" fmla="*/ 6 h 111"/>
                  <a:gd name="T16" fmla="*/ 181 w 226"/>
                  <a:gd name="T17" fmla="*/ 20 h 111"/>
                  <a:gd name="T18" fmla="*/ 202 w 226"/>
                  <a:gd name="T19" fmla="*/ 41 h 111"/>
                  <a:gd name="T20" fmla="*/ 214 w 226"/>
                  <a:gd name="T21" fmla="*/ 66 h 111"/>
                  <a:gd name="T22" fmla="*/ 220 w 226"/>
                  <a:gd name="T23" fmla="*/ 83 h 111"/>
                  <a:gd name="T24" fmla="*/ 226 w 226"/>
                  <a:gd name="T25" fmla="*/ 98 h 111"/>
                  <a:gd name="T26" fmla="*/ 120 w 226"/>
                  <a:gd name="T27" fmla="*/ 102 h 111"/>
                  <a:gd name="T28" fmla="*/ 0 w 226"/>
                  <a:gd name="T29"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5" name="Freeform 185"/>
              <p:cNvSpPr>
                <a:spLocks/>
              </p:cNvSpPr>
              <p:nvPr/>
            </p:nvSpPr>
            <p:spPr bwMode="ltGray">
              <a:xfrm>
                <a:off x="3479" y="2"/>
                <a:ext cx="157" cy="45"/>
              </a:xfrm>
              <a:custGeom>
                <a:avLst/>
                <a:gdLst>
                  <a:gd name="T0" fmla="*/ 86 w 140"/>
                  <a:gd name="T1" fmla="*/ 0 h 45"/>
                  <a:gd name="T2" fmla="*/ 57 w 140"/>
                  <a:gd name="T3" fmla="*/ 19 h 45"/>
                  <a:gd name="T4" fmla="*/ 32 w 140"/>
                  <a:gd name="T5" fmla="*/ 29 h 45"/>
                  <a:gd name="T6" fmla="*/ 0 w 140"/>
                  <a:gd name="T7" fmla="*/ 33 h 45"/>
                  <a:gd name="T8" fmla="*/ 52 w 140"/>
                  <a:gd name="T9" fmla="*/ 45 h 45"/>
                  <a:gd name="T10" fmla="*/ 85 w 140"/>
                  <a:gd name="T11" fmla="*/ 38 h 45"/>
                  <a:gd name="T12" fmla="*/ 140 w 140"/>
                  <a:gd name="T13" fmla="*/ 2 h 45"/>
                  <a:gd name="T14" fmla="*/ 86 w 140"/>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6" name="Freeform 186"/>
              <p:cNvSpPr>
                <a:spLocks/>
              </p:cNvSpPr>
              <p:nvPr/>
            </p:nvSpPr>
            <p:spPr bwMode="ltGray">
              <a:xfrm>
                <a:off x="3680" y="71"/>
                <a:ext cx="729" cy="112"/>
              </a:xfrm>
              <a:custGeom>
                <a:avLst/>
                <a:gdLst>
                  <a:gd name="T0" fmla="*/ 0 w 574"/>
                  <a:gd name="T1" fmla="*/ 15 h 99"/>
                  <a:gd name="T2" fmla="*/ 28 w 574"/>
                  <a:gd name="T3" fmla="*/ 4 h 99"/>
                  <a:gd name="T4" fmla="*/ 66 w 574"/>
                  <a:gd name="T5" fmla="*/ 0 h 99"/>
                  <a:gd name="T6" fmla="*/ 111 w 574"/>
                  <a:gd name="T7" fmla="*/ 0 h 99"/>
                  <a:gd name="T8" fmla="*/ 154 w 574"/>
                  <a:gd name="T9" fmla="*/ 1 h 99"/>
                  <a:gd name="T10" fmla="*/ 207 w 574"/>
                  <a:gd name="T11" fmla="*/ 18 h 99"/>
                  <a:gd name="T12" fmla="*/ 261 w 574"/>
                  <a:gd name="T13" fmla="*/ 43 h 99"/>
                  <a:gd name="T14" fmla="*/ 300 w 574"/>
                  <a:gd name="T15" fmla="*/ 48 h 99"/>
                  <a:gd name="T16" fmla="*/ 351 w 574"/>
                  <a:gd name="T17" fmla="*/ 43 h 99"/>
                  <a:gd name="T18" fmla="*/ 391 w 574"/>
                  <a:gd name="T19" fmla="*/ 31 h 99"/>
                  <a:gd name="T20" fmla="*/ 430 w 574"/>
                  <a:gd name="T21" fmla="*/ 21 h 99"/>
                  <a:gd name="T22" fmla="*/ 474 w 574"/>
                  <a:gd name="T23" fmla="*/ 12 h 99"/>
                  <a:gd name="T24" fmla="*/ 517 w 574"/>
                  <a:gd name="T25" fmla="*/ 13 h 99"/>
                  <a:gd name="T26" fmla="*/ 546 w 574"/>
                  <a:gd name="T27" fmla="*/ 21 h 99"/>
                  <a:gd name="T28" fmla="*/ 574 w 574"/>
                  <a:gd name="T29" fmla="*/ 39 h 99"/>
                  <a:gd name="T30" fmla="*/ 525 w 574"/>
                  <a:gd name="T31" fmla="*/ 36 h 99"/>
                  <a:gd name="T32" fmla="*/ 489 w 574"/>
                  <a:gd name="T33" fmla="*/ 42 h 99"/>
                  <a:gd name="T34" fmla="*/ 450 w 574"/>
                  <a:gd name="T35" fmla="*/ 55 h 99"/>
                  <a:gd name="T36" fmla="*/ 412 w 574"/>
                  <a:gd name="T37" fmla="*/ 73 h 99"/>
                  <a:gd name="T38" fmla="*/ 381 w 574"/>
                  <a:gd name="T39" fmla="*/ 87 h 99"/>
                  <a:gd name="T40" fmla="*/ 340 w 574"/>
                  <a:gd name="T41" fmla="*/ 96 h 99"/>
                  <a:gd name="T42" fmla="*/ 291 w 574"/>
                  <a:gd name="T43" fmla="*/ 99 h 99"/>
                  <a:gd name="T44" fmla="*/ 234 w 574"/>
                  <a:gd name="T45" fmla="*/ 91 h 99"/>
                  <a:gd name="T46" fmla="*/ 178 w 574"/>
                  <a:gd name="T47" fmla="*/ 76 h 99"/>
                  <a:gd name="T48" fmla="*/ 139 w 574"/>
                  <a:gd name="T49" fmla="*/ 57 h 99"/>
                  <a:gd name="T50" fmla="*/ 102 w 574"/>
                  <a:gd name="T51" fmla="*/ 33 h 99"/>
                  <a:gd name="T52" fmla="*/ 66 w 574"/>
                  <a:gd name="T53" fmla="*/ 18 h 99"/>
                  <a:gd name="T54" fmla="*/ 30 w 574"/>
                  <a:gd name="T55" fmla="*/ 13 h 99"/>
                  <a:gd name="T56" fmla="*/ 0 w 574"/>
                  <a:gd name="T57" fmla="*/ 1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7" name="Freeform 187"/>
              <p:cNvSpPr>
                <a:spLocks/>
              </p:cNvSpPr>
              <p:nvPr/>
            </p:nvSpPr>
            <p:spPr bwMode="ltGray">
              <a:xfrm>
                <a:off x="4375" y="211"/>
                <a:ext cx="109" cy="77"/>
              </a:xfrm>
              <a:custGeom>
                <a:avLst/>
                <a:gdLst>
                  <a:gd name="T0" fmla="*/ 0 w 86"/>
                  <a:gd name="T1" fmla="*/ 66 h 68"/>
                  <a:gd name="T2" fmla="*/ 14 w 86"/>
                  <a:gd name="T3" fmla="*/ 39 h 68"/>
                  <a:gd name="T4" fmla="*/ 39 w 86"/>
                  <a:gd name="T5" fmla="*/ 17 h 68"/>
                  <a:gd name="T6" fmla="*/ 62 w 86"/>
                  <a:gd name="T7" fmla="*/ 6 h 68"/>
                  <a:gd name="T8" fmla="*/ 86 w 86"/>
                  <a:gd name="T9" fmla="*/ 0 h 68"/>
                  <a:gd name="T10" fmla="*/ 59 w 86"/>
                  <a:gd name="T11" fmla="*/ 33 h 68"/>
                  <a:gd name="T12" fmla="*/ 50 w 86"/>
                  <a:gd name="T13" fmla="*/ 54 h 68"/>
                  <a:gd name="T14" fmla="*/ 47 w 86"/>
                  <a:gd name="T15" fmla="*/ 68 h 68"/>
                  <a:gd name="T16" fmla="*/ 0 w 86"/>
                  <a:gd name="T17"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8" name="Freeform 188"/>
              <p:cNvSpPr>
                <a:spLocks/>
              </p:cNvSpPr>
              <p:nvPr/>
            </p:nvSpPr>
            <p:spPr bwMode="ltGray">
              <a:xfrm>
                <a:off x="4602" y="2"/>
                <a:ext cx="264" cy="117"/>
              </a:xfrm>
              <a:custGeom>
                <a:avLst/>
                <a:gdLst>
                  <a:gd name="T0" fmla="*/ 114 w 234"/>
                  <a:gd name="T1" fmla="*/ 0 h 117"/>
                  <a:gd name="T2" fmla="*/ 96 w 234"/>
                  <a:gd name="T3" fmla="*/ 33 h 117"/>
                  <a:gd name="T4" fmla="*/ 78 w 234"/>
                  <a:gd name="T5" fmla="*/ 63 h 117"/>
                  <a:gd name="T6" fmla="*/ 48 w 234"/>
                  <a:gd name="T7" fmla="*/ 91 h 117"/>
                  <a:gd name="T8" fmla="*/ 0 w 234"/>
                  <a:gd name="T9" fmla="*/ 117 h 117"/>
                  <a:gd name="T10" fmla="*/ 48 w 234"/>
                  <a:gd name="T11" fmla="*/ 115 h 117"/>
                  <a:gd name="T12" fmla="*/ 100 w 234"/>
                  <a:gd name="T13" fmla="*/ 103 h 117"/>
                  <a:gd name="T14" fmla="*/ 151 w 234"/>
                  <a:gd name="T15" fmla="*/ 83 h 117"/>
                  <a:gd name="T16" fmla="*/ 195 w 234"/>
                  <a:gd name="T17" fmla="*/ 50 h 117"/>
                  <a:gd name="T18" fmla="*/ 234 w 234"/>
                  <a:gd name="T19" fmla="*/ 0 h 117"/>
                  <a:gd name="T20" fmla="*/ 114 w 234"/>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29" name="Freeform 189"/>
              <p:cNvSpPr>
                <a:spLocks/>
              </p:cNvSpPr>
              <p:nvPr/>
            </p:nvSpPr>
            <p:spPr bwMode="ltGray">
              <a:xfrm>
                <a:off x="4767" y="171"/>
                <a:ext cx="521" cy="115"/>
              </a:xfrm>
              <a:custGeom>
                <a:avLst/>
                <a:gdLst>
                  <a:gd name="T0" fmla="*/ 0 w 411"/>
                  <a:gd name="T1" fmla="*/ 102 h 102"/>
                  <a:gd name="T2" fmla="*/ 16 w 411"/>
                  <a:gd name="T3" fmla="*/ 83 h 102"/>
                  <a:gd name="T4" fmla="*/ 42 w 411"/>
                  <a:gd name="T5" fmla="*/ 68 h 102"/>
                  <a:gd name="T6" fmla="*/ 82 w 411"/>
                  <a:gd name="T7" fmla="*/ 50 h 102"/>
                  <a:gd name="T8" fmla="*/ 126 w 411"/>
                  <a:gd name="T9" fmla="*/ 41 h 102"/>
                  <a:gd name="T10" fmla="*/ 195 w 411"/>
                  <a:gd name="T11" fmla="*/ 39 h 102"/>
                  <a:gd name="T12" fmla="*/ 247 w 411"/>
                  <a:gd name="T13" fmla="*/ 38 h 102"/>
                  <a:gd name="T14" fmla="*/ 301 w 411"/>
                  <a:gd name="T15" fmla="*/ 35 h 102"/>
                  <a:gd name="T16" fmla="*/ 340 w 411"/>
                  <a:gd name="T17" fmla="*/ 27 h 102"/>
                  <a:gd name="T18" fmla="*/ 381 w 411"/>
                  <a:gd name="T19" fmla="*/ 12 h 102"/>
                  <a:gd name="T20" fmla="*/ 406 w 411"/>
                  <a:gd name="T21" fmla="*/ 0 h 102"/>
                  <a:gd name="T22" fmla="*/ 411 w 411"/>
                  <a:gd name="T23" fmla="*/ 12 h 102"/>
                  <a:gd name="T24" fmla="*/ 373 w 411"/>
                  <a:gd name="T25" fmla="*/ 36 h 102"/>
                  <a:gd name="T26" fmla="*/ 324 w 411"/>
                  <a:gd name="T27" fmla="*/ 57 h 102"/>
                  <a:gd name="T28" fmla="*/ 261 w 411"/>
                  <a:gd name="T29" fmla="*/ 71 h 102"/>
                  <a:gd name="T30" fmla="*/ 238 w 411"/>
                  <a:gd name="T31" fmla="*/ 83 h 102"/>
                  <a:gd name="T32" fmla="*/ 177 w 411"/>
                  <a:gd name="T33" fmla="*/ 87 h 102"/>
                  <a:gd name="T34" fmla="*/ 76 w 411"/>
                  <a:gd name="T35" fmla="*/ 98 h 102"/>
                  <a:gd name="T36" fmla="*/ 0 w 411"/>
                  <a:gd name="T3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30" name="Freeform 190"/>
              <p:cNvSpPr>
                <a:spLocks/>
              </p:cNvSpPr>
              <p:nvPr/>
            </p:nvSpPr>
            <p:spPr bwMode="ltGray">
              <a:xfrm>
                <a:off x="5074" y="2"/>
                <a:ext cx="203" cy="84"/>
              </a:xfrm>
              <a:custGeom>
                <a:avLst/>
                <a:gdLst>
                  <a:gd name="T0" fmla="*/ 1 w 180"/>
                  <a:gd name="T1" fmla="*/ 23 h 84"/>
                  <a:gd name="T2" fmla="*/ 18 w 180"/>
                  <a:gd name="T3" fmla="*/ 56 h 84"/>
                  <a:gd name="T4" fmla="*/ 52 w 180"/>
                  <a:gd name="T5" fmla="*/ 77 h 84"/>
                  <a:gd name="T6" fmla="*/ 85 w 180"/>
                  <a:gd name="T7" fmla="*/ 84 h 84"/>
                  <a:gd name="T8" fmla="*/ 120 w 180"/>
                  <a:gd name="T9" fmla="*/ 81 h 84"/>
                  <a:gd name="T10" fmla="*/ 151 w 180"/>
                  <a:gd name="T11" fmla="*/ 64 h 84"/>
                  <a:gd name="T12" fmla="*/ 168 w 180"/>
                  <a:gd name="T13" fmla="*/ 39 h 84"/>
                  <a:gd name="T14" fmla="*/ 180 w 180"/>
                  <a:gd name="T15" fmla="*/ 0 h 84"/>
                  <a:gd name="T16" fmla="*/ 0 w 180"/>
                  <a:gd name="T17" fmla="*/ 0 h 84"/>
                  <a:gd name="T18" fmla="*/ 1 w 180"/>
                  <a:gd name="T19"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31" name="Freeform 191"/>
              <p:cNvSpPr>
                <a:spLocks/>
              </p:cNvSpPr>
              <p:nvPr/>
            </p:nvSpPr>
            <p:spPr bwMode="ltGray">
              <a:xfrm>
                <a:off x="5366" y="37"/>
                <a:ext cx="396" cy="83"/>
              </a:xfrm>
              <a:custGeom>
                <a:avLst/>
                <a:gdLst>
                  <a:gd name="T0" fmla="*/ 312 w 312"/>
                  <a:gd name="T1" fmla="*/ 0 h 73"/>
                  <a:gd name="T2" fmla="*/ 249 w 312"/>
                  <a:gd name="T3" fmla="*/ 19 h 73"/>
                  <a:gd name="T4" fmla="*/ 192 w 312"/>
                  <a:gd name="T5" fmla="*/ 30 h 73"/>
                  <a:gd name="T6" fmla="*/ 150 w 312"/>
                  <a:gd name="T7" fmla="*/ 33 h 73"/>
                  <a:gd name="T8" fmla="*/ 100 w 312"/>
                  <a:gd name="T9" fmla="*/ 33 h 73"/>
                  <a:gd name="T10" fmla="*/ 34 w 312"/>
                  <a:gd name="T11" fmla="*/ 24 h 73"/>
                  <a:gd name="T12" fmla="*/ 0 w 312"/>
                  <a:gd name="T13" fmla="*/ 15 h 73"/>
                  <a:gd name="T14" fmla="*/ 88 w 312"/>
                  <a:gd name="T15" fmla="*/ 52 h 73"/>
                  <a:gd name="T16" fmla="*/ 130 w 312"/>
                  <a:gd name="T17" fmla="*/ 63 h 73"/>
                  <a:gd name="T18" fmla="*/ 178 w 312"/>
                  <a:gd name="T19" fmla="*/ 70 h 73"/>
                  <a:gd name="T20" fmla="*/ 238 w 312"/>
                  <a:gd name="T21" fmla="*/ 73 h 73"/>
                  <a:gd name="T22" fmla="*/ 274 w 312"/>
                  <a:gd name="T23" fmla="*/ 70 h 73"/>
                  <a:gd name="T24" fmla="*/ 309 w 312"/>
                  <a:gd name="T25" fmla="*/ 67 h 73"/>
                  <a:gd name="T26" fmla="*/ 312 w 312"/>
                  <a:gd name="T2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32" name="Freeform 192"/>
              <p:cNvSpPr>
                <a:spLocks/>
              </p:cNvSpPr>
              <p:nvPr/>
            </p:nvSpPr>
            <p:spPr bwMode="ltGray">
              <a:xfrm>
                <a:off x="5557" y="225"/>
                <a:ext cx="67" cy="70"/>
              </a:xfrm>
              <a:custGeom>
                <a:avLst/>
                <a:gdLst>
                  <a:gd name="T0" fmla="*/ 0 w 53"/>
                  <a:gd name="T1" fmla="*/ 62 h 62"/>
                  <a:gd name="T2" fmla="*/ 2 w 53"/>
                  <a:gd name="T3" fmla="*/ 44 h 62"/>
                  <a:gd name="T4" fmla="*/ 12 w 53"/>
                  <a:gd name="T5" fmla="*/ 23 h 62"/>
                  <a:gd name="T6" fmla="*/ 27 w 53"/>
                  <a:gd name="T7" fmla="*/ 8 h 62"/>
                  <a:gd name="T8" fmla="*/ 44 w 53"/>
                  <a:gd name="T9" fmla="*/ 0 h 62"/>
                  <a:gd name="T10" fmla="*/ 41 w 53"/>
                  <a:gd name="T11" fmla="*/ 18 h 62"/>
                  <a:gd name="T12" fmla="*/ 44 w 53"/>
                  <a:gd name="T13" fmla="*/ 41 h 62"/>
                  <a:gd name="T14" fmla="*/ 53 w 53"/>
                  <a:gd name="T15" fmla="*/ 53 h 62"/>
                  <a:gd name="T16" fmla="*/ 0 w 53"/>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6033" name="Group 193"/>
            <p:cNvGrpSpPr>
              <a:grpSpLocks/>
            </p:cNvGrpSpPr>
            <p:nvPr/>
          </p:nvGrpSpPr>
          <p:grpSpPr bwMode="auto">
            <a:xfrm flipH="1" flipV="1">
              <a:off x="4368" y="1872"/>
              <a:ext cx="1145" cy="512"/>
              <a:chOff x="204" y="225"/>
              <a:chExt cx="1145" cy="512"/>
            </a:xfrm>
          </p:grpSpPr>
          <p:sp>
            <p:nvSpPr>
              <p:cNvPr id="36034" name="Freeform 194"/>
              <p:cNvSpPr>
                <a:spLocks/>
              </p:cNvSpPr>
              <p:nvPr/>
            </p:nvSpPr>
            <p:spPr bwMode="gray">
              <a:xfrm>
                <a:off x="204" y="284"/>
                <a:ext cx="75" cy="453"/>
              </a:xfrm>
              <a:custGeom>
                <a:avLst/>
                <a:gdLst>
                  <a:gd name="T0" fmla="*/ 47 w 66"/>
                  <a:gd name="T1" fmla="*/ 0 h 401"/>
                  <a:gd name="T2" fmla="*/ 23 w 66"/>
                  <a:gd name="T3" fmla="*/ 12 h 401"/>
                  <a:gd name="T4" fmla="*/ 8 w 66"/>
                  <a:gd name="T5" fmla="*/ 53 h 401"/>
                  <a:gd name="T6" fmla="*/ 8 w 66"/>
                  <a:gd name="T7" fmla="*/ 80 h 401"/>
                  <a:gd name="T8" fmla="*/ 0 w 66"/>
                  <a:gd name="T9" fmla="*/ 108 h 401"/>
                  <a:gd name="T10" fmla="*/ 9 w 66"/>
                  <a:gd name="T11" fmla="*/ 140 h 401"/>
                  <a:gd name="T12" fmla="*/ 15 w 66"/>
                  <a:gd name="T13" fmla="*/ 179 h 401"/>
                  <a:gd name="T14" fmla="*/ 15 w 66"/>
                  <a:gd name="T15" fmla="*/ 230 h 401"/>
                  <a:gd name="T16" fmla="*/ 9 w 66"/>
                  <a:gd name="T17" fmla="*/ 269 h 401"/>
                  <a:gd name="T18" fmla="*/ 12 w 66"/>
                  <a:gd name="T19" fmla="*/ 293 h 401"/>
                  <a:gd name="T20" fmla="*/ 24 w 66"/>
                  <a:gd name="T21" fmla="*/ 324 h 401"/>
                  <a:gd name="T22" fmla="*/ 41 w 66"/>
                  <a:gd name="T23" fmla="*/ 383 h 401"/>
                  <a:gd name="T24" fmla="*/ 51 w 66"/>
                  <a:gd name="T25" fmla="*/ 401 h 401"/>
                  <a:gd name="T26" fmla="*/ 63 w 66"/>
                  <a:gd name="T27" fmla="*/ 401 h 401"/>
                  <a:gd name="T28" fmla="*/ 66 w 66"/>
                  <a:gd name="T29" fmla="*/ 381 h 401"/>
                  <a:gd name="T30" fmla="*/ 54 w 66"/>
                  <a:gd name="T31" fmla="*/ 347 h 401"/>
                  <a:gd name="T32" fmla="*/ 38 w 66"/>
                  <a:gd name="T33" fmla="*/ 306 h 401"/>
                  <a:gd name="T34" fmla="*/ 32 w 66"/>
                  <a:gd name="T35" fmla="*/ 272 h 401"/>
                  <a:gd name="T36" fmla="*/ 38 w 66"/>
                  <a:gd name="T37" fmla="*/ 240 h 401"/>
                  <a:gd name="T38" fmla="*/ 42 w 66"/>
                  <a:gd name="T39" fmla="*/ 204 h 401"/>
                  <a:gd name="T40" fmla="*/ 39 w 66"/>
                  <a:gd name="T41" fmla="*/ 161 h 401"/>
                  <a:gd name="T42" fmla="*/ 32 w 66"/>
                  <a:gd name="T43" fmla="*/ 125 h 401"/>
                  <a:gd name="T44" fmla="*/ 26 w 66"/>
                  <a:gd name="T45" fmla="*/ 101 h 401"/>
                  <a:gd name="T46" fmla="*/ 32 w 66"/>
                  <a:gd name="T47" fmla="*/ 80 h 401"/>
                  <a:gd name="T48" fmla="*/ 32 w 66"/>
                  <a:gd name="T49" fmla="*/ 59 h 401"/>
                  <a:gd name="T50" fmla="*/ 36 w 66"/>
                  <a:gd name="T51" fmla="*/ 38 h 401"/>
                  <a:gd name="T52" fmla="*/ 48 w 66"/>
                  <a:gd name="T53" fmla="*/ 17 h 401"/>
                  <a:gd name="T54" fmla="*/ 47 w 66"/>
                  <a:gd name="T55"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035" name="Freeform 195"/>
              <p:cNvSpPr>
                <a:spLocks/>
              </p:cNvSpPr>
              <p:nvPr/>
            </p:nvSpPr>
            <p:spPr bwMode="gray">
              <a:xfrm>
                <a:off x="345" y="225"/>
                <a:ext cx="1004" cy="49"/>
              </a:xfrm>
              <a:custGeom>
                <a:avLst/>
                <a:gdLst>
                  <a:gd name="T0" fmla="*/ 7 w 888"/>
                  <a:gd name="T1" fmla="*/ 24 h 43"/>
                  <a:gd name="T2" fmla="*/ 46 w 888"/>
                  <a:gd name="T3" fmla="*/ 16 h 43"/>
                  <a:gd name="T4" fmla="*/ 91 w 888"/>
                  <a:gd name="T5" fmla="*/ 9 h 43"/>
                  <a:gd name="T6" fmla="*/ 124 w 888"/>
                  <a:gd name="T7" fmla="*/ 7 h 43"/>
                  <a:gd name="T8" fmla="*/ 195 w 888"/>
                  <a:gd name="T9" fmla="*/ 9 h 43"/>
                  <a:gd name="T10" fmla="*/ 259 w 888"/>
                  <a:gd name="T11" fmla="*/ 12 h 43"/>
                  <a:gd name="T12" fmla="*/ 304 w 888"/>
                  <a:gd name="T13" fmla="*/ 12 h 43"/>
                  <a:gd name="T14" fmla="*/ 340 w 888"/>
                  <a:gd name="T15" fmla="*/ 7 h 43"/>
                  <a:gd name="T16" fmla="*/ 355 w 888"/>
                  <a:gd name="T17" fmla="*/ 3 h 43"/>
                  <a:gd name="T18" fmla="*/ 384 w 888"/>
                  <a:gd name="T19" fmla="*/ 4 h 43"/>
                  <a:gd name="T20" fmla="*/ 436 w 888"/>
                  <a:gd name="T21" fmla="*/ 10 h 43"/>
                  <a:gd name="T22" fmla="*/ 475 w 888"/>
                  <a:gd name="T23" fmla="*/ 19 h 43"/>
                  <a:gd name="T24" fmla="*/ 523 w 888"/>
                  <a:gd name="T25" fmla="*/ 22 h 43"/>
                  <a:gd name="T26" fmla="*/ 574 w 888"/>
                  <a:gd name="T27" fmla="*/ 18 h 43"/>
                  <a:gd name="T28" fmla="*/ 621 w 888"/>
                  <a:gd name="T29" fmla="*/ 15 h 43"/>
                  <a:gd name="T30" fmla="*/ 655 w 888"/>
                  <a:gd name="T31" fmla="*/ 18 h 43"/>
                  <a:gd name="T32" fmla="*/ 696 w 888"/>
                  <a:gd name="T33" fmla="*/ 19 h 43"/>
                  <a:gd name="T34" fmla="*/ 729 w 888"/>
                  <a:gd name="T35" fmla="*/ 22 h 43"/>
                  <a:gd name="T36" fmla="*/ 766 w 888"/>
                  <a:gd name="T37" fmla="*/ 15 h 43"/>
                  <a:gd name="T38" fmla="*/ 795 w 888"/>
                  <a:gd name="T39" fmla="*/ 10 h 43"/>
                  <a:gd name="T40" fmla="*/ 820 w 888"/>
                  <a:gd name="T41" fmla="*/ 1 h 43"/>
                  <a:gd name="T42" fmla="*/ 852 w 888"/>
                  <a:gd name="T43" fmla="*/ 0 h 43"/>
                  <a:gd name="T44" fmla="*/ 882 w 888"/>
                  <a:gd name="T45" fmla="*/ 4 h 43"/>
                  <a:gd name="T46" fmla="*/ 888 w 888"/>
                  <a:gd name="T47" fmla="*/ 13 h 43"/>
                  <a:gd name="T48" fmla="*/ 879 w 888"/>
                  <a:gd name="T49" fmla="*/ 21 h 43"/>
                  <a:gd name="T50" fmla="*/ 864 w 888"/>
                  <a:gd name="T51" fmla="*/ 22 h 43"/>
                  <a:gd name="T52" fmla="*/ 847 w 888"/>
                  <a:gd name="T53" fmla="*/ 21 h 43"/>
                  <a:gd name="T54" fmla="*/ 804 w 888"/>
                  <a:gd name="T55" fmla="*/ 28 h 43"/>
                  <a:gd name="T56" fmla="*/ 774 w 888"/>
                  <a:gd name="T57" fmla="*/ 42 h 43"/>
                  <a:gd name="T58" fmla="*/ 759 w 888"/>
                  <a:gd name="T59" fmla="*/ 43 h 43"/>
                  <a:gd name="T60" fmla="*/ 726 w 888"/>
                  <a:gd name="T61" fmla="*/ 40 h 43"/>
                  <a:gd name="T62" fmla="*/ 699 w 888"/>
                  <a:gd name="T63" fmla="*/ 39 h 43"/>
                  <a:gd name="T64" fmla="*/ 619 w 888"/>
                  <a:gd name="T65" fmla="*/ 40 h 43"/>
                  <a:gd name="T66" fmla="*/ 582 w 888"/>
                  <a:gd name="T67" fmla="*/ 43 h 43"/>
                  <a:gd name="T68" fmla="*/ 531 w 888"/>
                  <a:gd name="T69" fmla="*/ 43 h 43"/>
                  <a:gd name="T70" fmla="*/ 492 w 888"/>
                  <a:gd name="T71" fmla="*/ 39 h 43"/>
                  <a:gd name="T72" fmla="*/ 459 w 888"/>
                  <a:gd name="T73" fmla="*/ 36 h 43"/>
                  <a:gd name="T74" fmla="*/ 432 w 888"/>
                  <a:gd name="T75" fmla="*/ 37 h 43"/>
                  <a:gd name="T76" fmla="*/ 417 w 888"/>
                  <a:gd name="T77" fmla="*/ 37 h 43"/>
                  <a:gd name="T78" fmla="*/ 397 w 888"/>
                  <a:gd name="T79" fmla="*/ 33 h 43"/>
                  <a:gd name="T80" fmla="*/ 373 w 888"/>
                  <a:gd name="T81" fmla="*/ 25 h 43"/>
                  <a:gd name="T82" fmla="*/ 361 w 888"/>
                  <a:gd name="T83" fmla="*/ 27 h 43"/>
                  <a:gd name="T84" fmla="*/ 328 w 888"/>
                  <a:gd name="T85" fmla="*/ 31 h 43"/>
                  <a:gd name="T86" fmla="*/ 304 w 888"/>
                  <a:gd name="T87" fmla="*/ 36 h 43"/>
                  <a:gd name="T88" fmla="*/ 285 w 888"/>
                  <a:gd name="T89" fmla="*/ 31 h 43"/>
                  <a:gd name="T90" fmla="*/ 267 w 888"/>
                  <a:gd name="T91" fmla="*/ 31 h 43"/>
                  <a:gd name="T92" fmla="*/ 241 w 888"/>
                  <a:gd name="T93" fmla="*/ 33 h 43"/>
                  <a:gd name="T94" fmla="*/ 205 w 888"/>
                  <a:gd name="T95" fmla="*/ 33 h 43"/>
                  <a:gd name="T96" fmla="*/ 157 w 888"/>
                  <a:gd name="T97" fmla="*/ 28 h 43"/>
                  <a:gd name="T98" fmla="*/ 102 w 888"/>
                  <a:gd name="T99" fmla="*/ 27 h 43"/>
                  <a:gd name="T100" fmla="*/ 51 w 888"/>
                  <a:gd name="T101" fmla="*/ 33 h 43"/>
                  <a:gd name="T102" fmla="*/ 24 w 888"/>
                  <a:gd name="T103" fmla="*/ 42 h 43"/>
                  <a:gd name="T104" fmla="*/ 9 w 888"/>
                  <a:gd name="T105" fmla="*/ 40 h 43"/>
                  <a:gd name="T106" fmla="*/ 0 w 888"/>
                  <a:gd name="T107" fmla="*/ 34 h 43"/>
                  <a:gd name="T108" fmla="*/ 7 w 888"/>
                  <a:gd name="T109" fmla="*/ 2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pPr lvl="0"/>
            <a:r>
              <a:rPr lang="ru-RU" noProof="0" smtClean="0"/>
              <a:t>Образец заголовка</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pPr lvl="0"/>
            <a:r>
              <a:rPr lang="ru-RU" noProof="0" smtClean="0"/>
              <a:t>Образец подзаголовка</a:t>
            </a:r>
          </a:p>
        </p:txBody>
      </p:sp>
      <p:sp>
        <p:nvSpPr>
          <p:cNvPr id="36009" name="Rectangle 169"/>
          <p:cNvSpPr>
            <a:spLocks noGrp="1" noChangeArrowheads="1"/>
          </p:cNvSpPr>
          <p:nvPr>
            <p:ph type="dt" sz="half" idx="2"/>
          </p:nvPr>
        </p:nvSpPr>
        <p:spPr>
          <a:xfrm>
            <a:off x="685800" y="0"/>
            <a:ext cx="1905000" cy="457200"/>
          </a:xfrm>
        </p:spPr>
        <p:txBody>
          <a:bodyPr/>
          <a:lstStyle>
            <a:lvl1pPr>
              <a:defRPr/>
            </a:lvl1pPr>
          </a:lstStyle>
          <a:p>
            <a:fld id="{6F7B14AF-D76D-490F-BD32-EC6522A2A565}" type="datetime1">
              <a:rPr lang="ru-RU" smtClean="0">
                <a:solidFill>
                  <a:srgbClr val="575F6D"/>
                </a:solidFill>
              </a:rPr>
              <a:pPr/>
              <a:t>17.12.2020</a:t>
            </a:fld>
            <a:endParaRPr lang="ru-RU">
              <a:solidFill>
                <a:srgbClr val="575F6D"/>
              </a:solidFill>
            </a:endParaRPr>
          </a:p>
        </p:txBody>
      </p:sp>
      <p:sp>
        <p:nvSpPr>
          <p:cNvPr id="36010" name="Rectangle 170"/>
          <p:cNvSpPr>
            <a:spLocks noGrp="1" noChangeArrowheads="1"/>
          </p:cNvSpPr>
          <p:nvPr>
            <p:ph type="ftr" sz="quarter" idx="3"/>
          </p:nvPr>
        </p:nvSpPr>
        <p:spPr>
          <a:xfrm>
            <a:off x="3124200" y="0"/>
            <a:ext cx="2895600" cy="457200"/>
          </a:xfrm>
        </p:spPr>
        <p:txBody>
          <a:bodyPr/>
          <a:lstStyle>
            <a:lvl1pPr>
              <a:defRPr/>
            </a:lvl1pPr>
          </a:lstStyle>
          <a:p>
            <a:endParaRPr lang="ru-RU">
              <a:solidFill>
                <a:srgbClr val="575F6D"/>
              </a:solidFill>
            </a:endParaRPr>
          </a:p>
        </p:txBody>
      </p:sp>
      <p:sp>
        <p:nvSpPr>
          <p:cNvPr id="36011" name="Rectangle 171"/>
          <p:cNvSpPr>
            <a:spLocks noGrp="1" noChangeArrowheads="1"/>
          </p:cNvSpPr>
          <p:nvPr>
            <p:ph type="sldNum" sz="quarter" idx="4"/>
          </p:nvPr>
        </p:nvSpPr>
        <p:spPr>
          <a:xfrm>
            <a:off x="6553200" y="0"/>
            <a:ext cx="1905000" cy="457200"/>
          </a:xfrm>
        </p:spPr>
        <p:txBody>
          <a:bodyPr/>
          <a:lstStyle>
            <a:lvl1pPr>
              <a:defRPr/>
            </a:lvl1pPr>
          </a:lstStyle>
          <a:p>
            <a:fld id="{2B1B84AB-6190-4DA5-96C5-22410CB6E1C6}" type="slidenum">
              <a:rPr lang="ru-RU" smtClean="0"/>
              <a:pPr/>
              <a:t>‹#›</a:t>
            </a:fld>
            <a:endParaRPr lang="ru-RU"/>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4994992E-354A-4154-A791-82BD39A07D11}" type="datetime1">
              <a:rPr lang="ru-RU" smtClean="0">
                <a:solidFill>
                  <a:srgbClr val="575F6D"/>
                </a:solidFill>
              </a:rPr>
              <a:pPr/>
              <a:t>17.12.2020</a:t>
            </a:fld>
            <a:endParaRPr lang="ru-RU">
              <a:solidFill>
                <a:srgbClr val="575F6D"/>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575F6D"/>
              </a:solidFill>
            </a:endParaRPr>
          </a:p>
        </p:txBody>
      </p:sp>
      <p:sp>
        <p:nvSpPr>
          <p:cNvPr id="6" name="Номер слайда 5"/>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452819804"/>
      </p:ext>
    </p:extLst>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542925"/>
            <a:ext cx="1943100" cy="5653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542925"/>
            <a:ext cx="5676900" cy="5653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0E33516-041F-4CC7-9A42-F28A3132E9A2}" type="datetime1">
              <a:rPr lang="ru-RU" smtClean="0">
                <a:solidFill>
                  <a:srgbClr val="575F6D"/>
                </a:solidFill>
              </a:rPr>
              <a:pPr/>
              <a:t>17.12.2020</a:t>
            </a:fld>
            <a:endParaRPr lang="ru-RU">
              <a:solidFill>
                <a:srgbClr val="575F6D"/>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575F6D"/>
              </a:solidFill>
            </a:endParaRPr>
          </a:p>
        </p:txBody>
      </p:sp>
      <p:sp>
        <p:nvSpPr>
          <p:cNvPr id="6" name="Номер слайда 5"/>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3795517235"/>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5257582-26C2-4143-9C44-D0D78E356BFB}" type="datetime1">
              <a:rPr lang="ru-RU" smtClean="0">
                <a:solidFill>
                  <a:srgbClr val="575F6D"/>
                </a:solidFill>
              </a:rPr>
              <a:pPr/>
              <a:t>17.12.2020</a:t>
            </a:fld>
            <a:endParaRPr lang="ru-RU">
              <a:solidFill>
                <a:srgbClr val="575F6D"/>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575F6D"/>
              </a:solidFill>
            </a:endParaRPr>
          </a:p>
        </p:txBody>
      </p:sp>
      <p:sp>
        <p:nvSpPr>
          <p:cNvPr id="6" name="Номер слайда 5"/>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20988006"/>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27F4A19-3A96-49AC-AC11-BADCAF7BB3D6}" type="datetime1">
              <a:rPr lang="ru-RU" smtClean="0">
                <a:solidFill>
                  <a:srgbClr val="FFF39D"/>
                </a:solidFill>
              </a:rPr>
              <a:pPr/>
              <a:t>17.12.2020</a:t>
            </a:fld>
            <a:endParaRPr lang="ru-RU">
              <a:solidFill>
                <a:srgbClr val="FFF39D"/>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39D"/>
              </a:solidFill>
            </a:endParaRPr>
          </a:p>
        </p:txBody>
      </p:sp>
      <p:sp>
        <p:nvSpPr>
          <p:cNvPr id="6" name="Номер слайда 5"/>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3113046607"/>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32AD3214-E09C-4A53-BE2A-6859CC393A72}" type="datetime1">
              <a:rPr lang="ru-RU" smtClean="0">
                <a:solidFill>
                  <a:srgbClr val="575F6D"/>
                </a:solidFill>
              </a:rPr>
              <a:pPr/>
              <a:t>17.12.2020</a:t>
            </a:fld>
            <a:endParaRPr lang="ru-RU">
              <a:solidFill>
                <a:srgbClr val="575F6D"/>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575F6D"/>
              </a:solidFill>
            </a:endParaRPr>
          </a:p>
        </p:txBody>
      </p:sp>
      <p:sp>
        <p:nvSpPr>
          <p:cNvPr id="7" name="Номер слайда 6"/>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3718696285"/>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791E90EC-D216-401A-8D32-FBB2327012F8}" type="datetime1">
              <a:rPr lang="ru-RU" smtClean="0">
                <a:solidFill>
                  <a:srgbClr val="575F6D"/>
                </a:solidFill>
              </a:rPr>
              <a:pPr/>
              <a:t>17.12.2020</a:t>
            </a:fld>
            <a:endParaRPr lang="ru-RU">
              <a:solidFill>
                <a:srgbClr val="575F6D"/>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575F6D"/>
              </a:solidFill>
            </a:endParaRPr>
          </a:p>
        </p:txBody>
      </p:sp>
      <p:sp>
        <p:nvSpPr>
          <p:cNvPr id="9" name="Номер слайда 8"/>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3895556623"/>
      </p:ext>
    </p:extLst>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226A6881-CC77-414E-9AF1-3871A5C23151}" type="datetime1">
              <a:rPr lang="ru-RU" smtClean="0">
                <a:solidFill>
                  <a:srgbClr val="575F6D"/>
                </a:solidFill>
              </a:rPr>
              <a:pPr/>
              <a:t>17.12.2020</a:t>
            </a:fld>
            <a:endParaRPr lang="ru-RU">
              <a:solidFill>
                <a:srgbClr val="575F6D"/>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575F6D"/>
              </a:solidFill>
            </a:endParaRPr>
          </a:p>
        </p:txBody>
      </p:sp>
      <p:sp>
        <p:nvSpPr>
          <p:cNvPr id="5" name="Номер слайда 4"/>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2983148716"/>
      </p:ext>
    </p:extLst>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654E0BA3-5A7C-4C2C-9DD1-1D3A620B9E02}" type="datetime1">
              <a:rPr lang="ru-RU" smtClean="0">
                <a:solidFill>
                  <a:srgbClr val="575F6D"/>
                </a:solidFill>
              </a:rPr>
              <a:pPr/>
              <a:t>17.12.2020</a:t>
            </a:fld>
            <a:endParaRPr lang="ru-RU">
              <a:solidFill>
                <a:srgbClr val="575F6D"/>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575F6D"/>
              </a:solidFill>
            </a:endParaRPr>
          </a:p>
        </p:txBody>
      </p:sp>
      <p:sp>
        <p:nvSpPr>
          <p:cNvPr id="4" name="Номер слайда 3"/>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2307741733"/>
      </p:ext>
    </p:extLst>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71078C29-7510-4F7A-9498-778AE7AB0930}" type="datetime1">
              <a:rPr lang="ru-RU" smtClean="0">
                <a:solidFill>
                  <a:srgbClr val="575F6D"/>
                </a:solidFill>
              </a:rPr>
              <a:pPr/>
              <a:t>17.12.2020</a:t>
            </a:fld>
            <a:endParaRPr lang="ru-RU">
              <a:solidFill>
                <a:srgbClr val="575F6D"/>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575F6D"/>
              </a:solidFill>
            </a:endParaRPr>
          </a:p>
        </p:txBody>
      </p:sp>
      <p:sp>
        <p:nvSpPr>
          <p:cNvPr id="7" name="Номер слайда 6"/>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803029237"/>
      </p:ext>
    </p:extLst>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F01A2C28-FFD9-4B7D-8C1F-29340F0CD92D}" type="datetime1">
              <a:rPr lang="ru-RU" smtClean="0">
                <a:solidFill>
                  <a:srgbClr val="575F6D"/>
                </a:solidFill>
              </a:rPr>
              <a:pPr/>
              <a:t>17.12.2020</a:t>
            </a:fld>
            <a:endParaRPr lang="ru-RU">
              <a:solidFill>
                <a:srgbClr val="575F6D"/>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575F6D"/>
              </a:solidFill>
            </a:endParaRPr>
          </a:p>
        </p:txBody>
      </p:sp>
      <p:sp>
        <p:nvSpPr>
          <p:cNvPr id="7" name="Номер слайда 6"/>
          <p:cNvSpPr>
            <a:spLocks noGrp="1"/>
          </p:cNvSpPr>
          <p:nvPr>
            <p:ph type="sldNum" sz="quarter" idx="12"/>
          </p:nvPr>
        </p:nvSpPr>
        <p:spPr/>
        <p:txBody>
          <a:bodyPr/>
          <a:lstStyle>
            <a:lvl1pPr>
              <a:defRPr/>
            </a:lvl1pPr>
          </a:lstStyle>
          <a:p>
            <a:fld id="{2B1B84AB-6190-4DA5-96C5-22410CB6E1C6}" type="slidenum">
              <a:rPr lang="ru-RU" smtClean="0"/>
              <a:pPr/>
              <a:t>‹#›</a:t>
            </a:fld>
            <a:endParaRPr lang="ru-RU"/>
          </a:p>
        </p:txBody>
      </p:sp>
    </p:spTree>
    <p:extLst>
      <p:ext uri="{BB962C8B-B14F-4D97-AF65-F5344CB8AC3E}">
        <p14:creationId xmlns:p14="http://schemas.microsoft.com/office/powerpoint/2010/main" val="2150069453"/>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724" name="Group 196"/>
          <p:cNvGrpSpPr>
            <a:grpSpLocks/>
          </p:cNvGrpSpPr>
          <p:nvPr/>
        </p:nvGrpSpPr>
        <p:grpSpPr bwMode="auto">
          <a:xfrm>
            <a:off x="-119063" y="-104775"/>
            <a:ext cx="9394826" cy="7042150"/>
            <a:chOff x="-75" y="-66"/>
            <a:chExt cx="5918" cy="4436"/>
          </a:xfrm>
        </p:grpSpPr>
        <p:grpSp>
          <p:nvGrpSpPr>
            <p:cNvPr id="22530" name="Group 2"/>
            <p:cNvGrpSpPr>
              <a:grpSpLocks/>
            </p:cNvGrpSpPr>
            <p:nvPr/>
          </p:nvGrpSpPr>
          <p:grpSpPr bwMode="auto">
            <a:xfrm>
              <a:off x="-75" y="-66"/>
              <a:ext cx="5918" cy="4436"/>
              <a:chOff x="-78" y="-70"/>
              <a:chExt cx="5918" cy="4436"/>
            </a:xfrm>
          </p:grpSpPr>
          <p:grpSp>
            <p:nvGrpSpPr>
              <p:cNvPr id="22531"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33" name="Freeform 5"/>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34" name="Freeform 6"/>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35" name="Freeform 7"/>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536"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38" name="Freeform 10"/>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39" name="Freeform 11"/>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0" name="Freeform 12"/>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541" name="Freeform 13"/>
              <p:cNvSpPr>
                <a:spLocks/>
              </p:cNvSpPr>
              <p:nvPr/>
            </p:nvSpPr>
            <p:spPr bwMode="hidden">
              <a:xfrm>
                <a:off x="672" y="312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2" name="Freeform 14"/>
              <p:cNvSpPr>
                <a:spLocks/>
              </p:cNvSpPr>
              <p:nvPr/>
            </p:nvSpPr>
            <p:spPr bwMode="hidden">
              <a:xfrm rot="17783459">
                <a:off x="1204" y="340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3" name="Freeform 15"/>
              <p:cNvSpPr>
                <a:spLocks/>
              </p:cNvSpPr>
              <p:nvPr/>
            </p:nvSpPr>
            <p:spPr bwMode="hidden">
              <a:xfrm>
                <a:off x="771" y="3511"/>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4" name="Freeform 16"/>
              <p:cNvSpPr>
                <a:spLocks/>
              </p:cNvSpPr>
              <p:nvPr/>
            </p:nvSpPr>
            <p:spPr bwMode="hidden">
              <a:xfrm>
                <a:off x="1060" y="3055"/>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545"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7" name="Freeform 1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8" name="Freeform 2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49" name="Freeform 2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550"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2" name="Freeform 24"/>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3" name="Freeform 25"/>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4" name="Freeform 26"/>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555" name="Freeform 27"/>
              <p:cNvSpPr>
                <a:spLocks/>
              </p:cNvSpPr>
              <p:nvPr/>
            </p:nvSpPr>
            <p:spPr bwMode="hidden">
              <a:xfrm>
                <a:off x="931" y="204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6" name="Freeform 28"/>
              <p:cNvSpPr>
                <a:spLocks/>
              </p:cNvSpPr>
              <p:nvPr/>
            </p:nvSpPr>
            <p:spPr bwMode="hidden">
              <a:xfrm rot="17783459">
                <a:off x="1430" y="2293"/>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7" name="Freeform 29"/>
              <p:cNvSpPr>
                <a:spLocks/>
              </p:cNvSpPr>
              <p:nvPr/>
            </p:nvSpPr>
            <p:spPr bwMode="hidden">
              <a:xfrm>
                <a:off x="1030" y="243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58" name="Freeform 30"/>
              <p:cNvSpPr>
                <a:spLocks/>
              </p:cNvSpPr>
              <p:nvPr/>
            </p:nvSpPr>
            <p:spPr bwMode="hidden">
              <a:xfrm>
                <a:off x="1302" y="191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55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1" name="Freeform 3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2" name="Freeform 3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3" name="Freeform 3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564" name="Freeform 36"/>
              <p:cNvSpPr>
                <a:spLocks/>
              </p:cNvSpPr>
              <p:nvPr/>
            </p:nvSpPr>
            <p:spPr bwMode="hidden">
              <a:xfrm>
                <a:off x="230" y="2433"/>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5" name="Freeform 37"/>
              <p:cNvSpPr>
                <a:spLocks/>
              </p:cNvSpPr>
              <p:nvPr/>
            </p:nvSpPr>
            <p:spPr bwMode="hidden">
              <a:xfrm rot="17783459">
                <a:off x="729" y="2677"/>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6" name="Freeform 38"/>
              <p:cNvSpPr>
                <a:spLocks/>
              </p:cNvSpPr>
              <p:nvPr/>
            </p:nvSpPr>
            <p:spPr bwMode="hidden">
              <a:xfrm>
                <a:off x="354" y="286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7" name="Freeform 39"/>
              <p:cNvSpPr>
                <a:spLocks/>
              </p:cNvSpPr>
              <p:nvPr/>
            </p:nvSpPr>
            <p:spPr bwMode="hidden">
              <a:xfrm>
                <a:off x="618" y="2362"/>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8" name="Freeform 40"/>
              <p:cNvSpPr>
                <a:spLocks/>
              </p:cNvSpPr>
              <p:nvPr/>
            </p:nvSpPr>
            <p:spPr bwMode="hidden">
              <a:xfrm>
                <a:off x="1257" y="383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69" name="Freeform 41"/>
              <p:cNvSpPr>
                <a:spLocks/>
              </p:cNvSpPr>
              <p:nvPr/>
            </p:nvSpPr>
            <p:spPr bwMode="hidden">
              <a:xfrm rot="17783459">
                <a:off x="28" y="30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0" name="Freeform 42"/>
              <p:cNvSpPr>
                <a:spLocks/>
              </p:cNvSpPr>
              <p:nvPr/>
            </p:nvSpPr>
            <p:spPr bwMode="hidden">
              <a:xfrm>
                <a:off x="4129" y="226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1" name="Freeform 43"/>
              <p:cNvSpPr>
                <a:spLocks/>
              </p:cNvSpPr>
              <p:nvPr/>
            </p:nvSpPr>
            <p:spPr bwMode="hidden">
              <a:xfrm rot="18416349">
                <a:off x="2" y="272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572"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4" name="Freeform 46"/>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5" name="Freeform 47"/>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6" name="Freeform 48"/>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577"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79" name="Freeform 51"/>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0" name="Freeform 52"/>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1" name="Freeform 53"/>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582"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4" name="Freeform 56"/>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5" name="Freeform 57"/>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6" name="Freeform 58"/>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587" name="Freeform 59"/>
              <p:cNvSpPr>
                <a:spLocks/>
              </p:cNvSpPr>
              <p:nvPr/>
            </p:nvSpPr>
            <p:spPr bwMode="hidden">
              <a:xfrm>
                <a:off x="5014" y="165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8" name="Freeform 60"/>
              <p:cNvSpPr>
                <a:spLocks/>
              </p:cNvSpPr>
              <p:nvPr/>
            </p:nvSpPr>
            <p:spPr bwMode="hidden">
              <a:xfrm rot="17783459">
                <a:off x="362" y="197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89" name="Freeform 61"/>
              <p:cNvSpPr>
                <a:spLocks/>
              </p:cNvSpPr>
              <p:nvPr/>
            </p:nvSpPr>
            <p:spPr bwMode="hidden">
              <a:xfrm>
                <a:off x="4" y="2158"/>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0" name="Freeform 62"/>
              <p:cNvSpPr>
                <a:spLocks/>
              </p:cNvSpPr>
              <p:nvPr/>
            </p:nvSpPr>
            <p:spPr bwMode="hidden">
              <a:xfrm>
                <a:off x="68" y="172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1" name="Freeform 63"/>
              <p:cNvSpPr>
                <a:spLocks/>
              </p:cNvSpPr>
              <p:nvPr/>
            </p:nvSpPr>
            <p:spPr bwMode="hidden">
              <a:xfrm>
                <a:off x="4297" y="1915"/>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2" name="Freeform 64"/>
              <p:cNvSpPr>
                <a:spLocks/>
              </p:cNvSpPr>
              <p:nvPr/>
            </p:nvSpPr>
            <p:spPr bwMode="hidden">
              <a:xfrm rot="17783459">
                <a:off x="855" y="392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3" name="Freeform 65"/>
              <p:cNvSpPr>
                <a:spLocks/>
              </p:cNvSpPr>
              <p:nvPr/>
            </p:nvSpPr>
            <p:spPr bwMode="hidden">
              <a:xfrm>
                <a:off x="3695" y="221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4" name="Freeform 66"/>
              <p:cNvSpPr>
                <a:spLocks/>
              </p:cNvSpPr>
              <p:nvPr/>
            </p:nvSpPr>
            <p:spPr bwMode="hidden">
              <a:xfrm>
                <a:off x="4659" y="1719"/>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595"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7" name="Freeform 6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8" name="Freeform 7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599" name="Freeform 7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600" name="Freeform 72"/>
              <p:cNvSpPr>
                <a:spLocks/>
              </p:cNvSpPr>
              <p:nvPr/>
            </p:nvSpPr>
            <p:spPr bwMode="hidden">
              <a:xfrm>
                <a:off x="5431" y="1490"/>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1" name="Freeform 73"/>
              <p:cNvSpPr>
                <a:spLocks/>
              </p:cNvSpPr>
              <p:nvPr/>
            </p:nvSpPr>
            <p:spPr bwMode="hidden">
              <a:xfrm rot="17783459">
                <a:off x="254" y="97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2" name="Freeform 74"/>
              <p:cNvSpPr>
                <a:spLocks/>
              </p:cNvSpPr>
              <p:nvPr/>
            </p:nvSpPr>
            <p:spPr bwMode="hidden">
              <a:xfrm>
                <a:off x="-4" y="1282"/>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3" name="Freeform 75"/>
              <p:cNvSpPr>
                <a:spLocks/>
              </p:cNvSpPr>
              <p:nvPr/>
            </p:nvSpPr>
            <p:spPr bwMode="hidden">
              <a:xfrm>
                <a:off x="60" y="70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4" name="Freeform 76"/>
              <p:cNvSpPr>
                <a:spLocks/>
              </p:cNvSpPr>
              <p:nvPr/>
            </p:nvSpPr>
            <p:spPr bwMode="hidden">
              <a:xfrm>
                <a:off x="407" y="34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5" name="Freeform 77"/>
              <p:cNvSpPr>
                <a:spLocks/>
              </p:cNvSpPr>
              <p:nvPr/>
            </p:nvSpPr>
            <p:spPr bwMode="hidden">
              <a:xfrm rot="17783459">
                <a:off x="956" y="58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6" name="Freeform 78"/>
              <p:cNvSpPr>
                <a:spLocks/>
              </p:cNvSpPr>
              <p:nvPr/>
            </p:nvSpPr>
            <p:spPr bwMode="hidden">
              <a:xfrm>
                <a:off x="572" y="73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7" name="Freeform 79"/>
              <p:cNvSpPr>
                <a:spLocks/>
              </p:cNvSpPr>
              <p:nvPr/>
            </p:nvSpPr>
            <p:spPr bwMode="hidden">
              <a:xfrm>
                <a:off x="895" y="257"/>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8" name="Freeform 80"/>
              <p:cNvSpPr>
                <a:spLocks/>
              </p:cNvSpPr>
              <p:nvPr/>
            </p:nvSpPr>
            <p:spPr bwMode="hidden">
              <a:xfrm>
                <a:off x="1182" y="-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09" name="Freeform 81"/>
              <p:cNvSpPr>
                <a:spLocks/>
              </p:cNvSpPr>
              <p:nvPr/>
            </p:nvSpPr>
            <p:spPr bwMode="hidden">
              <a:xfrm rot="17783459">
                <a:off x="1606" y="7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0" name="Freeform 82"/>
              <p:cNvSpPr>
                <a:spLocks/>
              </p:cNvSpPr>
              <p:nvPr/>
            </p:nvSpPr>
            <p:spPr bwMode="hidden">
              <a:xfrm>
                <a:off x="1381" y="45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1" name="Freeform 83"/>
              <p:cNvSpPr>
                <a:spLocks/>
              </p:cNvSpPr>
              <p:nvPr/>
            </p:nvSpPr>
            <p:spPr bwMode="hidden">
              <a:xfrm>
                <a:off x="1987" y="-1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2" name="Freeform 84"/>
              <p:cNvSpPr>
                <a:spLocks/>
              </p:cNvSpPr>
              <p:nvPr/>
            </p:nvSpPr>
            <p:spPr bwMode="hidden">
              <a:xfrm>
                <a:off x="585" y="-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3" name="Freeform 85"/>
              <p:cNvSpPr>
                <a:spLocks/>
              </p:cNvSpPr>
              <p:nvPr/>
            </p:nvSpPr>
            <p:spPr bwMode="hidden">
              <a:xfrm>
                <a:off x="2372" y="3989"/>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4" name="Freeform 86"/>
              <p:cNvSpPr>
                <a:spLocks/>
              </p:cNvSpPr>
              <p:nvPr/>
            </p:nvSpPr>
            <p:spPr bwMode="hidden">
              <a:xfrm rot="17783459">
                <a:off x="-21" y="240"/>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5" name="Freeform 87"/>
              <p:cNvSpPr>
                <a:spLocks/>
              </p:cNvSpPr>
              <p:nvPr/>
            </p:nvSpPr>
            <p:spPr bwMode="hidden">
              <a:xfrm>
                <a:off x="181" y="-38"/>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6" name="Freeform 88"/>
              <p:cNvSpPr>
                <a:spLocks/>
              </p:cNvSpPr>
              <p:nvPr/>
            </p:nvSpPr>
            <p:spPr bwMode="hidden">
              <a:xfrm>
                <a:off x="2750" y="386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7" name="Freeform 89"/>
              <p:cNvSpPr>
                <a:spLocks/>
              </p:cNvSpPr>
              <p:nvPr/>
            </p:nvSpPr>
            <p:spPr bwMode="hidden">
              <a:xfrm rot="17783459">
                <a:off x="4210" y="332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8" name="Freeform 90"/>
              <p:cNvSpPr>
                <a:spLocks/>
              </p:cNvSpPr>
              <p:nvPr/>
            </p:nvSpPr>
            <p:spPr bwMode="hidden">
              <a:xfrm>
                <a:off x="4528" y="3653"/>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19" name="Freeform 91"/>
              <p:cNvSpPr>
                <a:spLocks/>
              </p:cNvSpPr>
              <p:nvPr/>
            </p:nvSpPr>
            <p:spPr bwMode="hidden">
              <a:xfrm>
                <a:off x="3163" y="3665"/>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0" name="Freeform 92"/>
              <p:cNvSpPr>
                <a:spLocks/>
              </p:cNvSpPr>
              <p:nvPr/>
            </p:nvSpPr>
            <p:spPr bwMode="hidden">
              <a:xfrm>
                <a:off x="3502" y="346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1" name="Freeform 93"/>
              <p:cNvSpPr>
                <a:spLocks/>
              </p:cNvSpPr>
              <p:nvPr/>
            </p:nvSpPr>
            <p:spPr bwMode="hidden">
              <a:xfrm rot="17783459">
                <a:off x="3967" y="367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2" name="Freeform 94"/>
              <p:cNvSpPr>
                <a:spLocks/>
              </p:cNvSpPr>
              <p:nvPr/>
            </p:nvSpPr>
            <p:spPr bwMode="hidden">
              <a:xfrm>
                <a:off x="3617" y="392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3" name="Freeform 95"/>
              <p:cNvSpPr>
                <a:spLocks/>
              </p:cNvSpPr>
              <p:nvPr/>
            </p:nvSpPr>
            <p:spPr bwMode="hidden">
              <a:xfrm>
                <a:off x="3840" y="328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4" name="Freeform 96"/>
              <p:cNvSpPr>
                <a:spLocks/>
              </p:cNvSpPr>
              <p:nvPr/>
            </p:nvSpPr>
            <p:spPr bwMode="hidden">
              <a:xfrm>
                <a:off x="2325" y="3101"/>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5" name="Freeform 97"/>
              <p:cNvSpPr>
                <a:spLocks/>
              </p:cNvSpPr>
              <p:nvPr/>
            </p:nvSpPr>
            <p:spPr bwMode="hidden">
              <a:xfrm rot="17783459">
                <a:off x="2858" y="3353"/>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6" name="Freeform 98"/>
              <p:cNvSpPr>
                <a:spLocks/>
              </p:cNvSpPr>
              <p:nvPr/>
            </p:nvSpPr>
            <p:spPr bwMode="hidden">
              <a:xfrm>
                <a:off x="2458" y="3562"/>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27" name="Freeform 99"/>
              <p:cNvSpPr>
                <a:spLocks/>
              </p:cNvSpPr>
              <p:nvPr/>
            </p:nvSpPr>
            <p:spPr bwMode="hidden">
              <a:xfrm>
                <a:off x="2713" y="303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62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0" name="Freeform 102"/>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1" name="Freeform 103"/>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2" name="Freeform 104"/>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633" name="Freeform 105"/>
              <p:cNvSpPr>
                <a:spLocks/>
              </p:cNvSpPr>
              <p:nvPr/>
            </p:nvSpPr>
            <p:spPr bwMode="hidden">
              <a:xfrm>
                <a:off x="1624" y="346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4" name="Freeform 106"/>
              <p:cNvSpPr>
                <a:spLocks/>
              </p:cNvSpPr>
              <p:nvPr/>
            </p:nvSpPr>
            <p:spPr bwMode="hidden">
              <a:xfrm rot="17783459">
                <a:off x="2039" y="373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5" name="Freeform 107"/>
              <p:cNvSpPr>
                <a:spLocks/>
              </p:cNvSpPr>
              <p:nvPr/>
            </p:nvSpPr>
            <p:spPr bwMode="hidden">
              <a:xfrm>
                <a:off x="1698" y="3936"/>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6" name="Freeform 108"/>
              <p:cNvSpPr>
                <a:spLocks/>
              </p:cNvSpPr>
              <p:nvPr/>
            </p:nvSpPr>
            <p:spPr bwMode="hidden">
              <a:xfrm>
                <a:off x="2037" y="3430"/>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7" name="Freeform 109"/>
              <p:cNvSpPr>
                <a:spLocks/>
              </p:cNvSpPr>
              <p:nvPr/>
            </p:nvSpPr>
            <p:spPr bwMode="hidden">
              <a:xfrm rot="17783459">
                <a:off x="4261" y="392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38" name="Freeform 110"/>
              <p:cNvSpPr>
                <a:spLocks/>
              </p:cNvSpPr>
              <p:nvPr/>
            </p:nvSpPr>
            <p:spPr bwMode="hidden">
              <a:xfrm>
                <a:off x="3191" y="4004"/>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639"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1" name="Freeform 11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2" name="Freeform 11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3" name="Freeform 11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644"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6" name="Freeform 118"/>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7" name="Freeform 119"/>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48" name="Freeform 120"/>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649"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1" name="Freeform 123"/>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2" name="Freeform 124"/>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3" name="Freeform 125"/>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654"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6" name="Freeform 128"/>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7" name="Freeform 129"/>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58" name="Freeform 130"/>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659" name="Freeform 131"/>
              <p:cNvSpPr>
                <a:spLocks/>
              </p:cNvSpPr>
              <p:nvPr/>
            </p:nvSpPr>
            <p:spPr bwMode="hidden">
              <a:xfrm>
                <a:off x="4954" y="847"/>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0" name="Freeform 132"/>
              <p:cNvSpPr>
                <a:spLocks/>
              </p:cNvSpPr>
              <p:nvPr/>
            </p:nvSpPr>
            <p:spPr bwMode="hidden">
              <a:xfrm rot="17783459">
                <a:off x="5404" y="924"/>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1" name="Freeform 133"/>
              <p:cNvSpPr>
                <a:spLocks/>
              </p:cNvSpPr>
              <p:nvPr/>
            </p:nvSpPr>
            <p:spPr bwMode="hidden">
              <a:xfrm>
                <a:off x="5129" y="129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2" name="Freeform 134"/>
              <p:cNvSpPr>
                <a:spLocks/>
              </p:cNvSpPr>
              <p:nvPr/>
            </p:nvSpPr>
            <p:spPr bwMode="hidden">
              <a:xfrm>
                <a:off x="5301" y="56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3" name="Freeform 135"/>
              <p:cNvSpPr>
                <a:spLocks/>
              </p:cNvSpPr>
              <p:nvPr/>
            </p:nvSpPr>
            <p:spPr bwMode="hidden">
              <a:xfrm>
                <a:off x="3678" y="389"/>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4" name="Freeform 136"/>
              <p:cNvSpPr>
                <a:spLocks/>
              </p:cNvSpPr>
              <p:nvPr/>
            </p:nvSpPr>
            <p:spPr bwMode="hidden">
              <a:xfrm rot="17783459">
                <a:off x="4193" y="54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5" name="Freeform 137"/>
              <p:cNvSpPr>
                <a:spLocks/>
              </p:cNvSpPr>
              <p:nvPr/>
            </p:nvSpPr>
            <p:spPr bwMode="hidden">
              <a:xfrm>
                <a:off x="3852" y="815"/>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6" name="Freeform 138"/>
              <p:cNvSpPr>
                <a:spLocks/>
              </p:cNvSpPr>
              <p:nvPr/>
            </p:nvSpPr>
            <p:spPr bwMode="hidden">
              <a:xfrm>
                <a:off x="4024" y="234"/>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7" name="Freeform 139"/>
              <p:cNvSpPr>
                <a:spLocks/>
              </p:cNvSpPr>
              <p:nvPr/>
            </p:nvSpPr>
            <p:spPr bwMode="hidden">
              <a:xfrm>
                <a:off x="4479" y="296"/>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8" name="Freeform 140"/>
              <p:cNvSpPr>
                <a:spLocks/>
              </p:cNvSpPr>
              <p:nvPr/>
            </p:nvSpPr>
            <p:spPr bwMode="hidden">
              <a:xfrm rot="17783459">
                <a:off x="3751" y="-6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69" name="Freeform 141"/>
              <p:cNvSpPr>
                <a:spLocks/>
              </p:cNvSpPr>
              <p:nvPr/>
            </p:nvSpPr>
            <p:spPr bwMode="hidden">
              <a:xfrm>
                <a:off x="3351" y="80"/>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0" name="Freeform 142"/>
              <p:cNvSpPr>
                <a:spLocks/>
              </p:cNvSpPr>
              <p:nvPr/>
            </p:nvSpPr>
            <p:spPr bwMode="hidden">
              <a:xfrm>
                <a:off x="4341" y="-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1" name="Freeform 143"/>
              <p:cNvSpPr>
                <a:spLocks/>
              </p:cNvSpPr>
              <p:nvPr/>
            </p:nvSpPr>
            <p:spPr bwMode="hidden">
              <a:xfrm>
                <a:off x="4756" y="-70"/>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2" name="Freeform 144"/>
              <p:cNvSpPr>
                <a:spLocks/>
              </p:cNvSpPr>
              <p:nvPr/>
            </p:nvSpPr>
            <p:spPr bwMode="hidden">
              <a:xfrm rot="17783459">
                <a:off x="5404" y="40"/>
                <a:ext cx="355"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3" name="Freeform 145"/>
              <p:cNvSpPr>
                <a:spLocks/>
              </p:cNvSpPr>
              <p:nvPr/>
            </p:nvSpPr>
            <p:spPr bwMode="hidden">
              <a:xfrm>
                <a:off x="4829" y="531"/>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4" name="Freeform 146"/>
              <p:cNvSpPr>
                <a:spLocks/>
              </p:cNvSpPr>
              <p:nvPr/>
            </p:nvSpPr>
            <p:spPr bwMode="hidden">
              <a:xfrm>
                <a:off x="5059" y="267"/>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67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7" name="Freeform 149"/>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8" name="Freeform 150"/>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79" name="Freeform 151"/>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680" name="Freeform 152"/>
              <p:cNvSpPr>
                <a:spLocks/>
              </p:cNvSpPr>
              <p:nvPr/>
            </p:nvSpPr>
            <p:spPr bwMode="hidden">
              <a:xfrm rot="17783459">
                <a:off x="4552" y="2201"/>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1" name="Freeform 153"/>
              <p:cNvSpPr>
                <a:spLocks/>
              </p:cNvSpPr>
              <p:nvPr/>
            </p:nvSpPr>
            <p:spPr bwMode="hidden">
              <a:xfrm>
                <a:off x="4246" y="2585"/>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2" name="Freeform 154"/>
              <p:cNvSpPr>
                <a:spLocks/>
              </p:cNvSpPr>
              <p:nvPr/>
            </p:nvSpPr>
            <p:spPr bwMode="hidden">
              <a:xfrm rot="17783459">
                <a:off x="4594" y="314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3" name="Freeform 155"/>
              <p:cNvSpPr>
                <a:spLocks/>
              </p:cNvSpPr>
              <p:nvPr/>
            </p:nvSpPr>
            <p:spPr bwMode="hidden">
              <a:xfrm>
                <a:off x="4194" y="2985"/>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4" name="Freeform 156"/>
              <p:cNvSpPr>
                <a:spLocks/>
              </p:cNvSpPr>
              <p:nvPr/>
            </p:nvSpPr>
            <p:spPr bwMode="hidden">
              <a:xfrm>
                <a:off x="4642"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5" name="Freeform 157"/>
              <p:cNvSpPr>
                <a:spLocks/>
              </p:cNvSpPr>
              <p:nvPr/>
            </p:nvSpPr>
            <p:spPr bwMode="hidden">
              <a:xfrm>
                <a:off x="3820" y="261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2686"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8" name="Freeform 160"/>
                <p:cNvSpPr>
                  <a:spLocks/>
                </p:cNvSpPr>
                <p:nvPr/>
              </p:nvSpPr>
              <p:spPr bwMode="hidden">
                <a:xfrm rot="17783459">
                  <a:off x="1872" y="2986"/>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89" name="Freeform 161"/>
                <p:cNvSpPr>
                  <a:spLocks/>
                </p:cNvSpPr>
                <p:nvPr/>
              </p:nvSpPr>
              <p:spPr bwMode="hidden">
                <a:xfrm>
                  <a:off x="1472" y="3127"/>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90" name="Freeform 162"/>
                <p:cNvSpPr>
                  <a:spLocks/>
                </p:cNvSpPr>
                <p:nvPr/>
              </p:nvSpPr>
              <p:spPr bwMode="hidden">
                <a:xfrm>
                  <a:off x="1761" y="2671"/>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2691" name="Freeform 163"/>
              <p:cNvSpPr>
                <a:spLocks/>
              </p:cNvSpPr>
              <p:nvPr/>
            </p:nvSpPr>
            <p:spPr bwMode="hidden">
              <a:xfrm>
                <a:off x="4906" y="3552"/>
                <a:ext cx="354" cy="426"/>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92" name="Freeform 164"/>
              <p:cNvSpPr>
                <a:spLocks/>
              </p:cNvSpPr>
              <p:nvPr/>
            </p:nvSpPr>
            <p:spPr bwMode="hidden">
              <a:xfrm rot="17783459">
                <a:off x="5372" y="3889"/>
                <a:ext cx="354" cy="468"/>
              </a:xfrm>
              <a:custGeom>
                <a:avLst/>
                <a:gdLst>
                  <a:gd name="T0" fmla="*/ 100 w 354"/>
                  <a:gd name="T1" fmla="*/ 88 h 426"/>
                  <a:gd name="T2" fmla="*/ 34 w 354"/>
                  <a:gd name="T3" fmla="*/ 258 h 426"/>
                  <a:gd name="T4" fmla="*/ 330 w 354"/>
                  <a:gd name="T5" fmla="*/ 220 h 426"/>
                  <a:gd name="T6" fmla="*/ 134 w 354"/>
                  <a:gd name="T7" fmla="*/ 114 h 426"/>
                  <a:gd name="T8" fmla="*/ 258 w 354"/>
                  <a:gd name="T9" fmla="*/ 256 h 426"/>
                  <a:gd name="T10" fmla="*/ 244 w 354"/>
                  <a:gd name="T11" fmla="*/ 120 h 426"/>
                  <a:gd name="T12" fmla="*/ 190 w 354"/>
                  <a:gd name="T13" fmla="*/ 206 h 426"/>
                </a:gdLst>
                <a:ahLst/>
                <a:cxnLst>
                  <a:cxn ang="0">
                    <a:pos x="T0" y="T1"/>
                  </a:cxn>
                  <a:cxn ang="0">
                    <a:pos x="T2" y="T3"/>
                  </a:cxn>
                  <a:cxn ang="0">
                    <a:pos x="T4" y="T5"/>
                  </a:cxn>
                  <a:cxn ang="0">
                    <a:pos x="T6" y="T7"/>
                  </a:cxn>
                  <a:cxn ang="0">
                    <a:pos x="T8" y="T9"/>
                  </a:cxn>
                  <a:cxn ang="0">
                    <a:pos x="T10" y="T11"/>
                  </a:cxn>
                  <a:cxn ang="0">
                    <a:pos x="T12" y="T13"/>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93" name="Freeform 165"/>
              <p:cNvSpPr>
                <a:spLocks/>
              </p:cNvSpPr>
              <p:nvPr/>
            </p:nvSpPr>
            <p:spPr bwMode="hidden">
              <a:xfrm>
                <a:off x="4880" y="3979"/>
                <a:ext cx="349" cy="362"/>
              </a:xfrm>
              <a:custGeom>
                <a:avLst/>
                <a:gdLst>
                  <a:gd name="T0" fmla="*/ 178 w 349"/>
                  <a:gd name="T1" fmla="*/ 62 h 362"/>
                  <a:gd name="T2" fmla="*/ 7 w 349"/>
                  <a:gd name="T3" fmla="*/ 149 h 362"/>
                  <a:gd name="T4" fmla="*/ 276 w 349"/>
                  <a:gd name="T5" fmla="*/ 279 h 362"/>
                  <a:gd name="T6" fmla="*/ 176 w 349"/>
                  <a:gd name="T7" fmla="*/ 76 h 362"/>
                  <a:gd name="T8" fmla="*/ 194 w 349"/>
                  <a:gd name="T9" fmla="*/ 272 h 362"/>
                  <a:gd name="T10" fmla="*/ 264 w 349"/>
                  <a:gd name="T11" fmla="*/ 142 h 362"/>
                  <a:gd name="T12" fmla="*/ 160 w 349"/>
                  <a:gd name="T13" fmla="*/ 154 h 362"/>
                </a:gdLst>
                <a:ahLst/>
                <a:cxnLst>
                  <a:cxn ang="0">
                    <a:pos x="T0" y="T1"/>
                  </a:cxn>
                  <a:cxn ang="0">
                    <a:pos x="T2" y="T3"/>
                  </a:cxn>
                  <a:cxn ang="0">
                    <a:pos x="T4" y="T5"/>
                  </a:cxn>
                  <a:cxn ang="0">
                    <a:pos x="T6" y="T7"/>
                  </a:cxn>
                  <a:cxn ang="0">
                    <a:pos x="T8" y="T9"/>
                  </a:cxn>
                  <a:cxn ang="0">
                    <a:pos x="T10" y="T11"/>
                  </a:cxn>
                  <a:cxn ang="0">
                    <a:pos x="T12" y="T13"/>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694" name="Freeform 166"/>
              <p:cNvSpPr>
                <a:spLocks/>
              </p:cNvSpPr>
              <p:nvPr/>
            </p:nvSpPr>
            <p:spPr bwMode="hidden">
              <a:xfrm>
                <a:off x="5345" y="3548"/>
                <a:ext cx="323" cy="327"/>
              </a:xfrm>
              <a:custGeom>
                <a:avLst/>
                <a:gdLst>
                  <a:gd name="T0" fmla="*/ 281 w 323"/>
                  <a:gd name="T1" fmla="*/ 137 h 327"/>
                  <a:gd name="T2" fmla="*/ 203 w 323"/>
                  <a:gd name="T3" fmla="*/ 7 h 327"/>
                  <a:gd name="T4" fmla="*/ 61 w 323"/>
                  <a:gd name="T5" fmla="*/ 256 h 327"/>
                  <a:gd name="T6" fmla="*/ 273 w 323"/>
                  <a:gd name="T7" fmla="*/ 159 h 327"/>
                  <a:gd name="T8" fmla="*/ 73 w 323"/>
                  <a:gd name="T9" fmla="*/ 176 h 327"/>
                  <a:gd name="T10" fmla="*/ 192 w 323"/>
                  <a:gd name="T11" fmla="*/ 244 h 327"/>
                  <a:gd name="T12" fmla="*/ 154 w 323"/>
                  <a:gd name="T13" fmla="*/ 150 h 327"/>
                </a:gdLst>
                <a:ahLst/>
                <a:cxnLst>
                  <a:cxn ang="0">
                    <a:pos x="T0" y="T1"/>
                  </a:cxn>
                  <a:cxn ang="0">
                    <a:pos x="T2" y="T3"/>
                  </a:cxn>
                  <a:cxn ang="0">
                    <a:pos x="T4" y="T5"/>
                  </a:cxn>
                  <a:cxn ang="0">
                    <a:pos x="T6" y="T7"/>
                  </a:cxn>
                  <a:cxn ang="0">
                    <a:pos x="T8" y="T9"/>
                  </a:cxn>
                  <a:cxn ang="0">
                    <a:pos x="T10" y="T11"/>
                  </a:cxn>
                  <a:cxn ang="0">
                    <a:pos x="T12" y="T13"/>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700"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gd name="T0" fmla="*/ 47 w 66"/>
                  <a:gd name="T1" fmla="*/ 0 h 401"/>
                  <a:gd name="T2" fmla="*/ 23 w 66"/>
                  <a:gd name="T3" fmla="*/ 12 h 401"/>
                  <a:gd name="T4" fmla="*/ 8 w 66"/>
                  <a:gd name="T5" fmla="*/ 53 h 401"/>
                  <a:gd name="T6" fmla="*/ 8 w 66"/>
                  <a:gd name="T7" fmla="*/ 80 h 401"/>
                  <a:gd name="T8" fmla="*/ 0 w 66"/>
                  <a:gd name="T9" fmla="*/ 108 h 401"/>
                  <a:gd name="T10" fmla="*/ 9 w 66"/>
                  <a:gd name="T11" fmla="*/ 140 h 401"/>
                  <a:gd name="T12" fmla="*/ 15 w 66"/>
                  <a:gd name="T13" fmla="*/ 179 h 401"/>
                  <a:gd name="T14" fmla="*/ 15 w 66"/>
                  <a:gd name="T15" fmla="*/ 230 h 401"/>
                  <a:gd name="T16" fmla="*/ 9 w 66"/>
                  <a:gd name="T17" fmla="*/ 269 h 401"/>
                  <a:gd name="T18" fmla="*/ 12 w 66"/>
                  <a:gd name="T19" fmla="*/ 293 h 401"/>
                  <a:gd name="T20" fmla="*/ 24 w 66"/>
                  <a:gd name="T21" fmla="*/ 324 h 401"/>
                  <a:gd name="T22" fmla="*/ 41 w 66"/>
                  <a:gd name="T23" fmla="*/ 383 h 401"/>
                  <a:gd name="T24" fmla="*/ 51 w 66"/>
                  <a:gd name="T25" fmla="*/ 401 h 401"/>
                  <a:gd name="T26" fmla="*/ 63 w 66"/>
                  <a:gd name="T27" fmla="*/ 401 h 401"/>
                  <a:gd name="T28" fmla="*/ 66 w 66"/>
                  <a:gd name="T29" fmla="*/ 381 h 401"/>
                  <a:gd name="T30" fmla="*/ 54 w 66"/>
                  <a:gd name="T31" fmla="*/ 347 h 401"/>
                  <a:gd name="T32" fmla="*/ 38 w 66"/>
                  <a:gd name="T33" fmla="*/ 306 h 401"/>
                  <a:gd name="T34" fmla="*/ 32 w 66"/>
                  <a:gd name="T35" fmla="*/ 272 h 401"/>
                  <a:gd name="T36" fmla="*/ 38 w 66"/>
                  <a:gd name="T37" fmla="*/ 240 h 401"/>
                  <a:gd name="T38" fmla="*/ 42 w 66"/>
                  <a:gd name="T39" fmla="*/ 204 h 401"/>
                  <a:gd name="T40" fmla="*/ 39 w 66"/>
                  <a:gd name="T41" fmla="*/ 161 h 401"/>
                  <a:gd name="T42" fmla="*/ 32 w 66"/>
                  <a:gd name="T43" fmla="*/ 125 h 401"/>
                  <a:gd name="T44" fmla="*/ 26 w 66"/>
                  <a:gd name="T45" fmla="*/ 101 h 401"/>
                  <a:gd name="T46" fmla="*/ 32 w 66"/>
                  <a:gd name="T47" fmla="*/ 80 h 401"/>
                  <a:gd name="T48" fmla="*/ 32 w 66"/>
                  <a:gd name="T49" fmla="*/ 59 h 401"/>
                  <a:gd name="T50" fmla="*/ 36 w 66"/>
                  <a:gd name="T51" fmla="*/ 38 h 401"/>
                  <a:gd name="T52" fmla="*/ 48 w 66"/>
                  <a:gd name="T53" fmla="*/ 17 h 401"/>
                  <a:gd name="T54" fmla="*/ 47 w 66"/>
                  <a:gd name="T55"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2" name="Freeform 174"/>
              <p:cNvSpPr>
                <a:spLocks/>
              </p:cNvSpPr>
              <p:nvPr/>
            </p:nvSpPr>
            <p:spPr bwMode="auto">
              <a:xfrm>
                <a:off x="249" y="129"/>
                <a:ext cx="1004" cy="49"/>
              </a:xfrm>
              <a:custGeom>
                <a:avLst/>
                <a:gdLst>
                  <a:gd name="T0" fmla="*/ 7 w 888"/>
                  <a:gd name="T1" fmla="*/ 24 h 43"/>
                  <a:gd name="T2" fmla="*/ 46 w 888"/>
                  <a:gd name="T3" fmla="*/ 16 h 43"/>
                  <a:gd name="T4" fmla="*/ 91 w 888"/>
                  <a:gd name="T5" fmla="*/ 9 h 43"/>
                  <a:gd name="T6" fmla="*/ 124 w 888"/>
                  <a:gd name="T7" fmla="*/ 7 h 43"/>
                  <a:gd name="T8" fmla="*/ 195 w 888"/>
                  <a:gd name="T9" fmla="*/ 9 h 43"/>
                  <a:gd name="T10" fmla="*/ 259 w 888"/>
                  <a:gd name="T11" fmla="*/ 12 h 43"/>
                  <a:gd name="T12" fmla="*/ 304 w 888"/>
                  <a:gd name="T13" fmla="*/ 12 h 43"/>
                  <a:gd name="T14" fmla="*/ 340 w 888"/>
                  <a:gd name="T15" fmla="*/ 7 h 43"/>
                  <a:gd name="T16" fmla="*/ 355 w 888"/>
                  <a:gd name="T17" fmla="*/ 3 h 43"/>
                  <a:gd name="T18" fmla="*/ 384 w 888"/>
                  <a:gd name="T19" fmla="*/ 4 h 43"/>
                  <a:gd name="T20" fmla="*/ 436 w 888"/>
                  <a:gd name="T21" fmla="*/ 10 h 43"/>
                  <a:gd name="T22" fmla="*/ 475 w 888"/>
                  <a:gd name="T23" fmla="*/ 19 h 43"/>
                  <a:gd name="T24" fmla="*/ 523 w 888"/>
                  <a:gd name="T25" fmla="*/ 22 h 43"/>
                  <a:gd name="T26" fmla="*/ 574 w 888"/>
                  <a:gd name="T27" fmla="*/ 18 h 43"/>
                  <a:gd name="T28" fmla="*/ 621 w 888"/>
                  <a:gd name="T29" fmla="*/ 15 h 43"/>
                  <a:gd name="T30" fmla="*/ 655 w 888"/>
                  <a:gd name="T31" fmla="*/ 18 h 43"/>
                  <a:gd name="T32" fmla="*/ 696 w 888"/>
                  <a:gd name="T33" fmla="*/ 19 h 43"/>
                  <a:gd name="T34" fmla="*/ 729 w 888"/>
                  <a:gd name="T35" fmla="*/ 22 h 43"/>
                  <a:gd name="T36" fmla="*/ 766 w 888"/>
                  <a:gd name="T37" fmla="*/ 15 h 43"/>
                  <a:gd name="T38" fmla="*/ 795 w 888"/>
                  <a:gd name="T39" fmla="*/ 10 h 43"/>
                  <a:gd name="T40" fmla="*/ 820 w 888"/>
                  <a:gd name="T41" fmla="*/ 1 h 43"/>
                  <a:gd name="T42" fmla="*/ 852 w 888"/>
                  <a:gd name="T43" fmla="*/ 0 h 43"/>
                  <a:gd name="T44" fmla="*/ 882 w 888"/>
                  <a:gd name="T45" fmla="*/ 4 h 43"/>
                  <a:gd name="T46" fmla="*/ 888 w 888"/>
                  <a:gd name="T47" fmla="*/ 13 h 43"/>
                  <a:gd name="T48" fmla="*/ 879 w 888"/>
                  <a:gd name="T49" fmla="*/ 21 h 43"/>
                  <a:gd name="T50" fmla="*/ 864 w 888"/>
                  <a:gd name="T51" fmla="*/ 22 h 43"/>
                  <a:gd name="T52" fmla="*/ 847 w 888"/>
                  <a:gd name="T53" fmla="*/ 21 h 43"/>
                  <a:gd name="T54" fmla="*/ 804 w 888"/>
                  <a:gd name="T55" fmla="*/ 28 h 43"/>
                  <a:gd name="T56" fmla="*/ 774 w 888"/>
                  <a:gd name="T57" fmla="*/ 42 h 43"/>
                  <a:gd name="T58" fmla="*/ 759 w 888"/>
                  <a:gd name="T59" fmla="*/ 43 h 43"/>
                  <a:gd name="T60" fmla="*/ 726 w 888"/>
                  <a:gd name="T61" fmla="*/ 40 h 43"/>
                  <a:gd name="T62" fmla="*/ 699 w 888"/>
                  <a:gd name="T63" fmla="*/ 39 h 43"/>
                  <a:gd name="T64" fmla="*/ 619 w 888"/>
                  <a:gd name="T65" fmla="*/ 40 h 43"/>
                  <a:gd name="T66" fmla="*/ 582 w 888"/>
                  <a:gd name="T67" fmla="*/ 43 h 43"/>
                  <a:gd name="T68" fmla="*/ 531 w 888"/>
                  <a:gd name="T69" fmla="*/ 43 h 43"/>
                  <a:gd name="T70" fmla="*/ 492 w 888"/>
                  <a:gd name="T71" fmla="*/ 39 h 43"/>
                  <a:gd name="T72" fmla="*/ 459 w 888"/>
                  <a:gd name="T73" fmla="*/ 36 h 43"/>
                  <a:gd name="T74" fmla="*/ 432 w 888"/>
                  <a:gd name="T75" fmla="*/ 37 h 43"/>
                  <a:gd name="T76" fmla="*/ 417 w 888"/>
                  <a:gd name="T77" fmla="*/ 37 h 43"/>
                  <a:gd name="T78" fmla="*/ 397 w 888"/>
                  <a:gd name="T79" fmla="*/ 33 h 43"/>
                  <a:gd name="T80" fmla="*/ 373 w 888"/>
                  <a:gd name="T81" fmla="*/ 25 h 43"/>
                  <a:gd name="T82" fmla="*/ 361 w 888"/>
                  <a:gd name="T83" fmla="*/ 27 h 43"/>
                  <a:gd name="T84" fmla="*/ 328 w 888"/>
                  <a:gd name="T85" fmla="*/ 31 h 43"/>
                  <a:gd name="T86" fmla="*/ 304 w 888"/>
                  <a:gd name="T87" fmla="*/ 36 h 43"/>
                  <a:gd name="T88" fmla="*/ 285 w 888"/>
                  <a:gd name="T89" fmla="*/ 31 h 43"/>
                  <a:gd name="T90" fmla="*/ 267 w 888"/>
                  <a:gd name="T91" fmla="*/ 31 h 43"/>
                  <a:gd name="T92" fmla="*/ 241 w 888"/>
                  <a:gd name="T93" fmla="*/ 33 h 43"/>
                  <a:gd name="T94" fmla="*/ 205 w 888"/>
                  <a:gd name="T95" fmla="*/ 33 h 43"/>
                  <a:gd name="T96" fmla="*/ 157 w 888"/>
                  <a:gd name="T97" fmla="*/ 28 h 43"/>
                  <a:gd name="T98" fmla="*/ 102 w 888"/>
                  <a:gd name="T99" fmla="*/ 27 h 43"/>
                  <a:gd name="T100" fmla="*/ 51 w 888"/>
                  <a:gd name="T101" fmla="*/ 33 h 43"/>
                  <a:gd name="T102" fmla="*/ 24 w 888"/>
                  <a:gd name="T103" fmla="*/ 42 h 43"/>
                  <a:gd name="T104" fmla="*/ 9 w 888"/>
                  <a:gd name="T105" fmla="*/ 40 h 43"/>
                  <a:gd name="T106" fmla="*/ 0 w 888"/>
                  <a:gd name="T107" fmla="*/ 34 h 43"/>
                  <a:gd name="T108" fmla="*/ 7 w 888"/>
                  <a:gd name="T109" fmla="*/ 2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723"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gd name="T0" fmla="*/ 5126 w 5126"/>
                  <a:gd name="T1" fmla="*/ 2 h 305"/>
                  <a:gd name="T2" fmla="*/ 5126 w 5126"/>
                  <a:gd name="T3" fmla="*/ 276 h 305"/>
                  <a:gd name="T4" fmla="*/ 5037 w 5126"/>
                  <a:gd name="T5" fmla="*/ 278 h 305"/>
                  <a:gd name="T6" fmla="*/ 4914 w 5126"/>
                  <a:gd name="T7" fmla="*/ 300 h 305"/>
                  <a:gd name="T8" fmla="*/ 4847 w 5126"/>
                  <a:gd name="T9" fmla="*/ 296 h 305"/>
                  <a:gd name="T10" fmla="*/ 4648 w 5126"/>
                  <a:gd name="T11" fmla="*/ 273 h 305"/>
                  <a:gd name="T12" fmla="*/ 4508 w 5126"/>
                  <a:gd name="T13" fmla="*/ 264 h 305"/>
                  <a:gd name="T14" fmla="*/ 4245 w 5126"/>
                  <a:gd name="T15" fmla="*/ 287 h 305"/>
                  <a:gd name="T16" fmla="*/ 3983 w 5126"/>
                  <a:gd name="T17" fmla="*/ 291 h 305"/>
                  <a:gd name="T18" fmla="*/ 3640 w 5126"/>
                  <a:gd name="T19" fmla="*/ 282 h 305"/>
                  <a:gd name="T20" fmla="*/ 3346 w 5126"/>
                  <a:gd name="T21" fmla="*/ 287 h 305"/>
                  <a:gd name="T22" fmla="*/ 3165 w 5126"/>
                  <a:gd name="T23" fmla="*/ 305 h 305"/>
                  <a:gd name="T24" fmla="*/ 2848 w 5126"/>
                  <a:gd name="T25" fmla="*/ 269 h 305"/>
                  <a:gd name="T26" fmla="*/ 2618 w 5126"/>
                  <a:gd name="T27" fmla="*/ 260 h 305"/>
                  <a:gd name="T28" fmla="*/ 2360 w 5126"/>
                  <a:gd name="T29" fmla="*/ 273 h 305"/>
                  <a:gd name="T30" fmla="*/ 2007 w 5126"/>
                  <a:gd name="T31" fmla="*/ 282 h 305"/>
                  <a:gd name="T32" fmla="*/ 1786 w 5126"/>
                  <a:gd name="T33" fmla="*/ 287 h 305"/>
                  <a:gd name="T34" fmla="*/ 1686 w 5126"/>
                  <a:gd name="T35" fmla="*/ 296 h 305"/>
                  <a:gd name="T36" fmla="*/ 1528 w 5126"/>
                  <a:gd name="T37" fmla="*/ 273 h 305"/>
                  <a:gd name="T38" fmla="*/ 1334 w 5126"/>
                  <a:gd name="T39" fmla="*/ 287 h 305"/>
                  <a:gd name="T40" fmla="*/ 1185 w 5126"/>
                  <a:gd name="T41" fmla="*/ 282 h 305"/>
                  <a:gd name="T42" fmla="*/ 1081 w 5126"/>
                  <a:gd name="T43" fmla="*/ 291 h 305"/>
                  <a:gd name="T44" fmla="*/ 968 w 5126"/>
                  <a:gd name="T45" fmla="*/ 282 h 305"/>
                  <a:gd name="T46" fmla="*/ 827 w 5126"/>
                  <a:gd name="T47" fmla="*/ 273 h 305"/>
                  <a:gd name="T48" fmla="*/ 701 w 5126"/>
                  <a:gd name="T49" fmla="*/ 273 h 305"/>
                  <a:gd name="T50" fmla="*/ 583 w 5126"/>
                  <a:gd name="T51" fmla="*/ 291 h 305"/>
                  <a:gd name="T52" fmla="*/ 484 w 5126"/>
                  <a:gd name="T53" fmla="*/ 278 h 305"/>
                  <a:gd name="T54" fmla="*/ 335 w 5126"/>
                  <a:gd name="T55" fmla="*/ 251 h 305"/>
                  <a:gd name="T56" fmla="*/ 172 w 5126"/>
                  <a:gd name="T57" fmla="*/ 260 h 305"/>
                  <a:gd name="T58" fmla="*/ 77 w 5126"/>
                  <a:gd name="T59" fmla="*/ 251 h 305"/>
                  <a:gd name="T60" fmla="*/ 0 w 5126"/>
                  <a:gd name="T61" fmla="*/ 237 h 305"/>
                  <a:gd name="T62" fmla="*/ 0 w 5126"/>
                  <a:gd name="T63" fmla="*/ 0 h 305"/>
                  <a:gd name="T64" fmla="*/ 5126 w 5126"/>
                  <a:gd name="T65" fmla="*/ 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4" name="Freeform 176"/>
              <p:cNvSpPr>
                <a:spLocks/>
              </p:cNvSpPr>
              <p:nvPr/>
            </p:nvSpPr>
            <p:spPr bwMode="ltGray">
              <a:xfrm>
                <a:off x="0" y="154"/>
                <a:ext cx="212" cy="107"/>
              </a:xfrm>
              <a:custGeom>
                <a:avLst/>
                <a:gdLst>
                  <a:gd name="T0" fmla="*/ 0 w 167"/>
                  <a:gd name="T1" fmla="*/ 74 h 95"/>
                  <a:gd name="T2" fmla="*/ 2 w 167"/>
                  <a:gd name="T3" fmla="*/ 30 h 95"/>
                  <a:gd name="T4" fmla="*/ 23 w 167"/>
                  <a:gd name="T5" fmla="*/ 12 h 95"/>
                  <a:gd name="T6" fmla="*/ 53 w 167"/>
                  <a:gd name="T7" fmla="*/ 2 h 95"/>
                  <a:gd name="T8" fmla="*/ 81 w 167"/>
                  <a:gd name="T9" fmla="*/ 0 h 95"/>
                  <a:gd name="T10" fmla="*/ 123 w 167"/>
                  <a:gd name="T11" fmla="*/ 11 h 95"/>
                  <a:gd name="T12" fmla="*/ 147 w 167"/>
                  <a:gd name="T13" fmla="*/ 30 h 95"/>
                  <a:gd name="T14" fmla="*/ 162 w 167"/>
                  <a:gd name="T15" fmla="*/ 59 h 95"/>
                  <a:gd name="T16" fmla="*/ 165 w 167"/>
                  <a:gd name="T17" fmla="*/ 80 h 95"/>
                  <a:gd name="T18" fmla="*/ 167 w 167"/>
                  <a:gd name="T19" fmla="*/ 92 h 95"/>
                  <a:gd name="T20" fmla="*/ 156 w 167"/>
                  <a:gd name="T21" fmla="*/ 95 h 95"/>
                  <a:gd name="T22" fmla="*/ 77 w 167"/>
                  <a:gd name="T23" fmla="*/ 87 h 95"/>
                  <a:gd name="T24" fmla="*/ 0 w 167"/>
                  <a:gd name="T25" fmla="*/ 7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5" name="Freeform 177"/>
              <p:cNvSpPr>
                <a:spLocks/>
              </p:cNvSpPr>
              <p:nvPr/>
            </p:nvSpPr>
            <p:spPr bwMode="ltGray">
              <a:xfrm>
                <a:off x="312" y="1"/>
                <a:ext cx="1036" cy="141"/>
              </a:xfrm>
              <a:custGeom>
                <a:avLst/>
                <a:gdLst>
                  <a:gd name="T0" fmla="*/ 0 w 921"/>
                  <a:gd name="T1" fmla="*/ 141 h 141"/>
                  <a:gd name="T2" fmla="*/ 41 w 921"/>
                  <a:gd name="T3" fmla="*/ 88 h 141"/>
                  <a:gd name="T4" fmla="*/ 70 w 921"/>
                  <a:gd name="T5" fmla="*/ 68 h 141"/>
                  <a:gd name="T6" fmla="*/ 135 w 921"/>
                  <a:gd name="T7" fmla="*/ 44 h 141"/>
                  <a:gd name="T8" fmla="*/ 207 w 921"/>
                  <a:gd name="T9" fmla="*/ 33 h 141"/>
                  <a:gd name="T10" fmla="*/ 299 w 921"/>
                  <a:gd name="T11" fmla="*/ 34 h 141"/>
                  <a:gd name="T12" fmla="*/ 397 w 921"/>
                  <a:gd name="T13" fmla="*/ 46 h 141"/>
                  <a:gd name="T14" fmla="*/ 494 w 921"/>
                  <a:gd name="T15" fmla="*/ 60 h 141"/>
                  <a:gd name="T16" fmla="*/ 550 w 921"/>
                  <a:gd name="T17" fmla="*/ 63 h 141"/>
                  <a:gd name="T18" fmla="*/ 613 w 921"/>
                  <a:gd name="T19" fmla="*/ 61 h 141"/>
                  <a:gd name="T20" fmla="*/ 662 w 921"/>
                  <a:gd name="T21" fmla="*/ 51 h 141"/>
                  <a:gd name="T22" fmla="*/ 708 w 921"/>
                  <a:gd name="T23" fmla="*/ 33 h 141"/>
                  <a:gd name="T24" fmla="*/ 753 w 921"/>
                  <a:gd name="T25" fmla="*/ 0 h 141"/>
                  <a:gd name="T26" fmla="*/ 921 w 921"/>
                  <a:gd name="T27" fmla="*/ 1 h 141"/>
                  <a:gd name="T28" fmla="*/ 899 w 921"/>
                  <a:gd name="T29" fmla="*/ 39 h 141"/>
                  <a:gd name="T30" fmla="*/ 874 w 921"/>
                  <a:gd name="T31" fmla="*/ 67 h 141"/>
                  <a:gd name="T32" fmla="*/ 850 w 921"/>
                  <a:gd name="T33" fmla="*/ 81 h 141"/>
                  <a:gd name="T34" fmla="*/ 824 w 921"/>
                  <a:gd name="T35" fmla="*/ 95 h 141"/>
                  <a:gd name="T36" fmla="*/ 789 w 921"/>
                  <a:gd name="T37" fmla="*/ 107 h 141"/>
                  <a:gd name="T38" fmla="*/ 749 w 921"/>
                  <a:gd name="T39" fmla="*/ 114 h 141"/>
                  <a:gd name="T40" fmla="*/ 689 w 921"/>
                  <a:gd name="T41" fmla="*/ 121 h 141"/>
                  <a:gd name="T42" fmla="*/ 631 w 921"/>
                  <a:gd name="T43" fmla="*/ 121 h 141"/>
                  <a:gd name="T44" fmla="*/ 529 w 921"/>
                  <a:gd name="T45" fmla="*/ 114 h 141"/>
                  <a:gd name="T46" fmla="*/ 448 w 921"/>
                  <a:gd name="T47" fmla="*/ 102 h 141"/>
                  <a:gd name="T48" fmla="*/ 377 w 921"/>
                  <a:gd name="T49" fmla="*/ 91 h 141"/>
                  <a:gd name="T50" fmla="*/ 299 w 921"/>
                  <a:gd name="T51" fmla="*/ 87 h 141"/>
                  <a:gd name="T52" fmla="*/ 210 w 921"/>
                  <a:gd name="T53" fmla="*/ 94 h 141"/>
                  <a:gd name="T54" fmla="*/ 152 w 921"/>
                  <a:gd name="T55" fmla="*/ 105 h 141"/>
                  <a:gd name="T56" fmla="*/ 122 w 921"/>
                  <a:gd name="T57" fmla="*/ 107 h 141"/>
                  <a:gd name="T58" fmla="*/ 67 w 921"/>
                  <a:gd name="T59" fmla="*/ 114 h 141"/>
                  <a:gd name="T60" fmla="*/ 24 w 921"/>
                  <a:gd name="T61" fmla="*/ 127 h 141"/>
                  <a:gd name="T62" fmla="*/ 0 w 921"/>
                  <a:gd name="T63"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6" name="Freeform 178"/>
              <p:cNvSpPr>
                <a:spLocks/>
              </p:cNvSpPr>
              <p:nvPr/>
            </p:nvSpPr>
            <p:spPr bwMode="ltGray">
              <a:xfrm>
                <a:off x="1069" y="186"/>
                <a:ext cx="242" cy="102"/>
              </a:xfrm>
              <a:custGeom>
                <a:avLst/>
                <a:gdLst>
                  <a:gd name="T0" fmla="*/ 6 w 190"/>
                  <a:gd name="T1" fmla="*/ 73 h 90"/>
                  <a:gd name="T2" fmla="*/ 30 w 190"/>
                  <a:gd name="T3" fmla="*/ 52 h 90"/>
                  <a:gd name="T4" fmla="*/ 64 w 190"/>
                  <a:gd name="T5" fmla="*/ 30 h 90"/>
                  <a:gd name="T6" fmla="*/ 103 w 190"/>
                  <a:gd name="T7" fmla="*/ 12 h 90"/>
                  <a:gd name="T8" fmla="*/ 157 w 190"/>
                  <a:gd name="T9" fmla="*/ 0 h 90"/>
                  <a:gd name="T10" fmla="*/ 190 w 190"/>
                  <a:gd name="T11" fmla="*/ 0 h 90"/>
                  <a:gd name="T12" fmla="*/ 163 w 190"/>
                  <a:gd name="T13" fmla="*/ 13 h 90"/>
                  <a:gd name="T14" fmla="*/ 129 w 190"/>
                  <a:gd name="T15" fmla="*/ 33 h 90"/>
                  <a:gd name="T16" fmla="*/ 103 w 190"/>
                  <a:gd name="T17" fmla="*/ 55 h 90"/>
                  <a:gd name="T18" fmla="*/ 93 w 190"/>
                  <a:gd name="T19" fmla="*/ 75 h 90"/>
                  <a:gd name="T20" fmla="*/ 88 w 190"/>
                  <a:gd name="T21" fmla="*/ 90 h 90"/>
                  <a:gd name="T22" fmla="*/ 34 w 190"/>
                  <a:gd name="T23" fmla="*/ 87 h 90"/>
                  <a:gd name="T24" fmla="*/ 0 w 190"/>
                  <a:gd name="T25" fmla="*/ 84 h 90"/>
                  <a:gd name="T26" fmla="*/ 6 w 190"/>
                  <a:gd name="T27"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7" name="Freeform 179"/>
              <p:cNvSpPr>
                <a:spLocks/>
              </p:cNvSpPr>
              <p:nvPr/>
            </p:nvSpPr>
            <p:spPr bwMode="ltGray">
              <a:xfrm>
                <a:off x="1595" y="2"/>
                <a:ext cx="214" cy="86"/>
              </a:xfrm>
              <a:custGeom>
                <a:avLst/>
                <a:gdLst>
                  <a:gd name="T0" fmla="*/ 0 w 190"/>
                  <a:gd name="T1" fmla="*/ 0 h 86"/>
                  <a:gd name="T2" fmla="*/ 11 w 190"/>
                  <a:gd name="T3" fmla="*/ 15 h 86"/>
                  <a:gd name="T4" fmla="*/ 45 w 190"/>
                  <a:gd name="T5" fmla="*/ 42 h 86"/>
                  <a:gd name="T6" fmla="*/ 82 w 190"/>
                  <a:gd name="T7" fmla="*/ 60 h 86"/>
                  <a:gd name="T8" fmla="*/ 136 w 190"/>
                  <a:gd name="T9" fmla="*/ 80 h 86"/>
                  <a:gd name="T10" fmla="*/ 190 w 190"/>
                  <a:gd name="T11" fmla="*/ 86 h 86"/>
                  <a:gd name="T12" fmla="*/ 136 w 190"/>
                  <a:gd name="T13" fmla="*/ 63 h 86"/>
                  <a:gd name="T14" fmla="*/ 113 w 190"/>
                  <a:gd name="T15" fmla="*/ 45 h 86"/>
                  <a:gd name="T16" fmla="*/ 93 w 190"/>
                  <a:gd name="T17" fmla="*/ 19 h 86"/>
                  <a:gd name="T18" fmla="*/ 86 w 190"/>
                  <a:gd name="T19" fmla="*/ 0 h 86"/>
                  <a:gd name="T20" fmla="*/ 0 w 190"/>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8" name="Freeform 180"/>
              <p:cNvSpPr>
                <a:spLocks/>
              </p:cNvSpPr>
              <p:nvPr/>
            </p:nvSpPr>
            <p:spPr bwMode="ltGray">
              <a:xfrm>
                <a:off x="1646" y="153"/>
                <a:ext cx="492" cy="140"/>
              </a:xfrm>
              <a:custGeom>
                <a:avLst/>
                <a:gdLst>
                  <a:gd name="T0" fmla="*/ 387 w 387"/>
                  <a:gd name="T1" fmla="*/ 115 h 124"/>
                  <a:gd name="T2" fmla="*/ 372 w 387"/>
                  <a:gd name="T3" fmla="*/ 96 h 124"/>
                  <a:gd name="T4" fmla="*/ 353 w 387"/>
                  <a:gd name="T5" fmla="*/ 82 h 124"/>
                  <a:gd name="T6" fmla="*/ 327 w 387"/>
                  <a:gd name="T7" fmla="*/ 69 h 124"/>
                  <a:gd name="T8" fmla="*/ 297 w 387"/>
                  <a:gd name="T9" fmla="*/ 58 h 124"/>
                  <a:gd name="T10" fmla="*/ 258 w 387"/>
                  <a:gd name="T11" fmla="*/ 49 h 124"/>
                  <a:gd name="T12" fmla="*/ 210 w 387"/>
                  <a:gd name="T13" fmla="*/ 43 h 124"/>
                  <a:gd name="T14" fmla="*/ 155 w 387"/>
                  <a:gd name="T15" fmla="*/ 39 h 124"/>
                  <a:gd name="T16" fmla="*/ 110 w 387"/>
                  <a:gd name="T17" fmla="*/ 34 h 124"/>
                  <a:gd name="T18" fmla="*/ 68 w 387"/>
                  <a:gd name="T19" fmla="*/ 28 h 124"/>
                  <a:gd name="T20" fmla="*/ 35 w 387"/>
                  <a:gd name="T21" fmla="*/ 19 h 124"/>
                  <a:gd name="T22" fmla="*/ 11 w 387"/>
                  <a:gd name="T23" fmla="*/ 9 h 124"/>
                  <a:gd name="T24" fmla="*/ 0 w 387"/>
                  <a:gd name="T25" fmla="*/ 0 h 124"/>
                  <a:gd name="T26" fmla="*/ 15 w 387"/>
                  <a:gd name="T27" fmla="*/ 40 h 124"/>
                  <a:gd name="T28" fmla="*/ 33 w 387"/>
                  <a:gd name="T29" fmla="*/ 57 h 124"/>
                  <a:gd name="T30" fmla="*/ 74 w 387"/>
                  <a:gd name="T31" fmla="*/ 75 h 124"/>
                  <a:gd name="T32" fmla="*/ 120 w 387"/>
                  <a:gd name="T33" fmla="*/ 84 h 124"/>
                  <a:gd name="T34" fmla="*/ 170 w 387"/>
                  <a:gd name="T35" fmla="*/ 94 h 124"/>
                  <a:gd name="T36" fmla="*/ 195 w 387"/>
                  <a:gd name="T37" fmla="*/ 103 h 124"/>
                  <a:gd name="T38" fmla="*/ 209 w 387"/>
                  <a:gd name="T39" fmla="*/ 115 h 124"/>
                  <a:gd name="T40" fmla="*/ 216 w 387"/>
                  <a:gd name="T41" fmla="*/ 124 h 124"/>
                  <a:gd name="T42" fmla="*/ 282 w 387"/>
                  <a:gd name="T43" fmla="*/ 120 h 124"/>
                  <a:gd name="T44" fmla="*/ 356 w 387"/>
                  <a:gd name="T45" fmla="*/ 118 h 124"/>
                  <a:gd name="T46" fmla="*/ 387 w 387"/>
                  <a:gd name="T47" fmla="*/ 1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09" name="Freeform 181"/>
              <p:cNvSpPr>
                <a:spLocks/>
              </p:cNvSpPr>
              <p:nvPr/>
            </p:nvSpPr>
            <p:spPr bwMode="ltGray">
              <a:xfrm>
                <a:off x="1964" y="2"/>
                <a:ext cx="175" cy="29"/>
              </a:xfrm>
              <a:custGeom>
                <a:avLst/>
                <a:gdLst>
                  <a:gd name="T0" fmla="*/ 0 w 156"/>
                  <a:gd name="T1" fmla="*/ 0 h 29"/>
                  <a:gd name="T2" fmla="*/ 25 w 156"/>
                  <a:gd name="T3" fmla="*/ 21 h 29"/>
                  <a:gd name="T4" fmla="*/ 52 w 156"/>
                  <a:gd name="T5" fmla="*/ 28 h 29"/>
                  <a:gd name="T6" fmla="*/ 90 w 156"/>
                  <a:gd name="T7" fmla="*/ 29 h 29"/>
                  <a:gd name="T8" fmla="*/ 128 w 156"/>
                  <a:gd name="T9" fmla="*/ 21 h 29"/>
                  <a:gd name="T10" fmla="*/ 156 w 156"/>
                  <a:gd name="T11" fmla="*/ 0 h 29"/>
                  <a:gd name="T12" fmla="*/ 0 w 156"/>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0" name="Freeform 182"/>
              <p:cNvSpPr>
                <a:spLocks/>
              </p:cNvSpPr>
              <p:nvPr/>
            </p:nvSpPr>
            <p:spPr bwMode="ltGray">
              <a:xfrm>
                <a:off x="2233" y="2"/>
                <a:ext cx="1080" cy="172"/>
              </a:xfrm>
              <a:custGeom>
                <a:avLst/>
                <a:gdLst>
                  <a:gd name="T0" fmla="*/ 770 w 960"/>
                  <a:gd name="T1" fmla="*/ 0 h 172"/>
                  <a:gd name="T2" fmla="*/ 750 w 960"/>
                  <a:gd name="T3" fmla="*/ 16 h 172"/>
                  <a:gd name="T4" fmla="*/ 712 w 960"/>
                  <a:gd name="T5" fmla="*/ 40 h 172"/>
                  <a:gd name="T6" fmla="*/ 661 w 960"/>
                  <a:gd name="T7" fmla="*/ 59 h 172"/>
                  <a:gd name="T8" fmla="*/ 603 w 960"/>
                  <a:gd name="T9" fmla="*/ 74 h 172"/>
                  <a:gd name="T10" fmla="*/ 545 w 960"/>
                  <a:gd name="T11" fmla="*/ 84 h 172"/>
                  <a:gd name="T12" fmla="*/ 485 w 960"/>
                  <a:gd name="T13" fmla="*/ 91 h 172"/>
                  <a:gd name="T14" fmla="*/ 414 w 960"/>
                  <a:gd name="T15" fmla="*/ 94 h 172"/>
                  <a:gd name="T16" fmla="*/ 341 w 960"/>
                  <a:gd name="T17" fmla="*/ 91 h 172"/>
                  <a:gd name="T18" fmla="*/ 274 w 960"/>
                  <a:gd name="T19" fmla="*/ 83 h 172"/>
                  <a:gd name="T20" fmla="*/ 216 w 960"/>
                  <a:gd name="T21" fmla="*/ 74 h 172"/>
                  <a:gd name="T22" fmla="*/ 168 w 960"/>
                  <a:gd name="T23" fmla="*/ 76 h 172"/>
                  <a:gd name="T24" fmla="*/ 115 w 960"/>
                  <a:gd name="T25" fmla="*/ 79 h 172"/>
                  <a:gd name="T26" fmla="*/ 68 w 960"/>
                  <a:gd name="T27" fmla="*/ 87 h 172"/>
                  <a:gd name="T28" fmla="*/ 24 w 960"/>
                  <a:gd name="T29" fmla="*/ 110 h 172"/>
                  <a:gd name="T30" fmla="*/ 0 w 960"/>
                  <a:gd name="T31" fmla="*/ 135 h 172"/>
                  <a:gd name="T32" fmla="*/ 41 w 960"/>
                  <a:gd name="T33" fmla="*/ 117 h 172"/>
                  <a:gd name="T34" fmla="*/ 84 w 960"/>
                  <a:gd name="T35" fmla="*/ 104 h 172"/>
                  <a:gd name="T36" fmla="*/ 124 w 960"/>
                  <a:gd name="T37" fmla="*/ 100 h 172"/>
                  <a:gd name="T38" fmla="*/ 176 w 960"/>
                  <a:gd name="T39" fmla="*/ 100 h 172"/>
                  <a:gd name="T40" fmla="*/ 226 w 960"/>
                  <a:gd name="T41" fmla="*/ 106 h 172"/>
                  <a:gd name="T42" fmla="*/ 278 w 960"/>
                  <a:gd name="T43" fmla="*/ 121 h 172"/>
                  <a:gd name="T44" fmla="*/ 339 w 960"/>
                  <a:gd name="T45" fmla="*/ 140 h 172"/>
                  <a:gd name="T46" fmla="*/ 396 w 960"/>
                  <a:gd name="T47" fmla="*/ 154 h 172"/>
                  <a:gd name="T48" fmla="*/ 447 w 960"/>
                  <a:gd name="T49" fmla="*/ 161 h 172"/>
                  <a:gd name="T50" fmla="*/ 514 w 960"/>
                  <a:gd name="T51" fmla="*/ 167 h 172"/>
                  <a:gd name="T52" fmla="*/ 597 w 960"/>
                  <a:gd name="T53" fmla="*/ 171 h 172"/>
                  <a:gd name="T54" fmla="*/ 665 w 960"/>
                  <a:gd name="T55" fmla="*/ 172 h 172"/>
                  <a:gd name="T56" fmla="*/ 735 w 960"/>
                  <a:gd name="T57" fmla="*/ 164 h 172"/>
                  <a:gd name="T58" fmla="*/ 783 w 960"/>
                  <a:gd name="T59" fmla="*/ 147 h 172"/>
                  <a:gd name="T60" fmla="*/ 845 w 960"/>
                  <a:gd name="T61" fmla="*/ 118 h 172"/>
                  <a:gd name="T62" fmla="*/ 891 w 960"/>
                  <a:gd name="T63" fmla="*/ 80 h 172"/>
                  <a:gd name="T64" fmla="*/ 928 w 960"/>
                  <a:gd name="T65" fmla="*/ 43 h 172"/>
                  <a:gd name="T66" fmla="*/ 960 w 960"/>
                  <a:gd name="T67" fmla="*/ 2 h 172"/>
                  <a:gd name="T68" fmla="*/ 770 w 960"/>
                  <a:gd name="T69"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1" name="Freeform 183"/>
              <p:cNvSpPr>
                <a:spLocks/>
              </p:cNvSpPr>
              <p:nvPr/>
            </p:nvSpPr>
            <p:spPr bwMode="ltGray">
              <a:xfrm>
                <a:off x="3592" y="174"/>
                <a:ext cx="287" cy="125"/>
              </a:xfrm>
              <a:custGeom>
                <a:avLst/>
                <a:gdLst>
                  <a:gd name="T0" fmla="*/ 0 w 226"/>
                  <a:gd name="T1" fmla="*/ 111 h 111"/>
                  <a:gd name="T2" fmla="*/ 1 w 226"/>
                  <a:gd name="T3" fmla="*/ 86 h 111"/>
                  <a:gd name="T4" fmla="*/ 12 w 226"/>
                  <a:gd name="T5" fmla="*/ 54 h 111"/>
                  <a:gd name="T6" fmla="*/ 28 w 226"/>
                  <a:gd name="T7" fmla="*/ 33 h 111"/>
                  <a:gd name="T8" fmla="*/ 55 w 226"/>
                  <a:gd name="T9" fmla="*/ 12 h 111"/>
                  <a:gd name="T10" fmla="*/ 93 w 226"/>
                  <a:gd name="T11" fmla="*/ 2 h 111"/>
                  <a:gd name="T12" fmla="*/ 121 w 226"/>
                  <a:gd name="T13" fmla="*/ 0 h 111"/>
                  <a:gd name="T14" fmla="*/ 157 w 226"/>
                  <a:gd name="T15" fmla="*/ 6 h 111"/>
                  <a:gd name="T16" fmla="*/ 181 w 226"/>
                  <a:gd name="T17" fmla="*/ 20 h 111"/>
                  <a:gd name="T18" fmla="*/ 202 w 226"/>
                  <a:gd name="T19" fmla="*/ 41 h 111"/>
                  <a:gd name="T20" fmla="*/ 214 w 226"/>
                  <a:gd name="T21" fmla="*/ 66 h 111"/>
                  <a:gd name="T22" fmla="*/ 220 w 226"/>
                  <a:gd name="T23" fmla="*/ 83 h 111"/>
                  <a:gd name="T24" fmla="*/ 226 w 226"/>
                  <a:gd name="T25" fmla="*/ 98 h 111"/>
                  <a:gd name="T26" fmla="*/ 120 w 226"/>
                  <a:gd name="T27" fmla="*/ 102 h 111"/>
                  <a:gd name="T28" fmla="*/ 0 w 226"/>
                  <a:gd name="T29" fmla="*/ 1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2" name="Freeform 184"/>
              <p:cNvSpPr>
                <a:spLocks/>
              </p:cNvSpPr>
              <p:nvPr/>
            </p:nvSpPr>
            <p:spPr bwMode="ltGray">
              <a:xfrm>
                <a:off x="3479" y="2"/>
                <a:ext cx="157" cy="45"/>
              </a:xfrm>
              <a:custGeom>
                <a:avLst/>
                <a:gdLst>
                  <a:gd name="T0" fmla="*/ 86 w 140"/>
                  <a:gd name="T1" fmla="*/ 0 h 45"/>
                  <a:gd name="T2" fmla="*/ 57 w 140"/>
                  <a:gd name="T3" fmla="*/ 19 h 45"/>
                  <a:gd name="T4" fmla="*/ 32 w 140"/>
                  <a:gd name="T5" fmla="*/ 29 h 45"/>
                  <a:gd name="T6" fmla="*/ 0 w 140"/>
                  <a:gd name="T7" fmla="*/ 33 h 45"/>
                  <a:gd name="T8" fmla="*/ 52 w 140"/>
                  <a:gd name="T9" fmla="*/ 45 h 45"/>
                  <a:gd name="T10" fmla="*/ 85 w 140"/>
                  <a:gd name="T11" fmla="*/ 38 h 45"/>
                  <a:gd name="T12" fmla="*/ 140 w 140"/>
                  <a:gd name="T13" fmla="*/ 2 h 45"/>
                  <a:gd name="T14" fmla="*/ 86 w 140"/>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3" name="Freeform 185"/>
              <p:cNvSpPr>
                <a:spLocks/>
              </p:cNvSpPr>
              <p:nvPr/>
            </p:nvSpPr>
            <p:spPr bwMode="ltGray">
              <a:xfrm>
                <a:off x="3680" y="71"/>
                <a:ext cx="729" cy="112"/>
              </a:xfrm>
              <a:custGeom>
                <a:avLst/>
                <a:gdLst>
                  <a:gd name="T0" fmla="*/ 0 w 574"/>
                  <a:gd name="T1" fmla="*/ 15 h 99"/>
                  <a:gd name="T2" fmla="*/ 28 w 574"/>
                  <a:gd name="T3" fmla="*/ 4 h 99"/>
                  <a:gd name="T4" fmla="*/ 66 w 574"/>
                  <a:gd name="T5" fmla="*/ 0 h 99"/>
                  <a:gd name="T6" fmla="*/ 111 w 574"/>
                  <a:gd name="T7" fmla="*/ 0 h 99"/>
                  <a:gd name="T8" fmla="*/ 154 w 574"/>
                  <a:gd name="T9" fmla="*/ 1 h 99"/>
                  <a:gd name="T10" fmla="*/ 207 w 574"/>
                  <a:gd name="T11" fmla="*/ 18 h 99"/>
                  <a:gd name="T12" fmla="*/ 261 w 574"/>
                  <a:gd name="T13" fmla="*/ 43 h 99"/>
                  <a:gd name="T14" fmla="*/ 300 w 574"/>
                  <a:gd name="T15" fmla="*/ 48 h 99"/>
                  <a:gd name="T16" fmla="*/ 351 w 574"/>
                  <a:gd name="T17" fmla="*/ 43 h 99"/>
                  <a:gd name="T18" fmla="*/ 391 w 574"/>
                  <a:gd name="T19" fmla="*/ 31 h 99"/>
                  <a:gd name="T20" fmla="*/ 430 w 574"/>
                  <a:gd name="T21" fmla="*/ 21 h 99"/>
                  <a:gd name="T22" fmla="*/ 474 w 574"/>
                  <a:gd name="T23" fmla="*/ 12 h 99"/>
                  <a:gd name="T24" fmla="*/ 517 w 574"/>
                  <a:gd name="T25" fmla="*/ 13 h 99"/>
                  <a:gd name="T26" fmla="*/ 546 w 574"/>
                  <a:gd name="T27" fmla="*/ 21 h 99"/>
                  <a:gd name="T28" fmla="*/ 574 w 574"/>
                  <a:gd name="T29" fmla="*/ 39 h 99"/>
                  <a:gd name="T30" fmla="*/ 525 w 574"/>
                  <a:gd name="T31" fmla="*/ 36 h 99"/>
                  <a:gd name="T32" fmla="*/ 489 w 574"/>
                  <a:gd name="T33" fmla="*/ 42 h 99"/>
                  <a:gd name="T34" fmla="*/ 450 w 574"/>
                  <a:gd name="T35" fmla="*/ 55 h 99"/>
                  <a:gd name="T36" fmla="*/ 412 w 574"/>
                  <a:gd name="T37" fmla="*/ 73 h 99"/>
                  <a:gd name="T38" fmla="*/ 381 w 574"/>
                  <a:gd name="T39" fmla="*/ 87 h 99"/>
                  <a:gd name="T40" fmla="*/ 340 w 574"/>
                  <a:gd name="T41" fmla="*/ 96 h 99"/>
                  <a:gd name="T42" fmla="*/ 291 w 574"/>
                  <a:gd name="T43" fmla="*/ 99 h 99"/>
                  <a:gd name="T44" fmla="*/ 234 w 574"/>
                  <a:gd name="T45" fmla="*/ 91 h 99"/>
                  <a:gd name="T46" fmla="*/ 178 w 574"/>
                  <a:gd name="T47" fmla="*/ 76 h 99"/>
                  <a:gd name="T48" fmla="*/ 139 w 574"/>
                  <a:gd name="T49" fmla="*/ 57 h 99"/>
                  <a:gd name="T50" fmla="*/ 102 w 574"/>
                  <a:gd name="T51" fmla="*/ 33 h 99"/>
                  <a:gd name="T52" fmla="*/ 66 w 574"/>
                  <a:gd name="T53" fmla="*/ 18 h 99"/>
                  <a:gd name="T54" fmla="*/ 30 w 574"/>
                  <a:gd name="T55" fmla="*/ 13 h 99"/>
                  <a:gd name="T56" fmla="*/ 0 w 574"/>
                  <a:gd name="T57" fmla="*/ 1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4" name="Freeform 186"/>
              <p:cNvSpPr>
                <a:spLocks/>
              </p:cNvSpPr>
              <p:nvPr/>
            </p:nvSpPr>
            <p:spPr bwMode="ltGray">
              <a:xfrm>
                <a:off x="4375" y="211"/>
                <a:ext cx="109" cy="77"/>
              </a:xfrm>
              <a:custGeom>
                <a:avLst/>
                <a:gdLst>
                  <a:gd name="T0" fmla="*/ 0 w 86"/>
                  <a:gd name="T1" fmla="*/ 66 h 68"/>
                  <a:gd name="T2" fmla="*/ 14 w 86"/>
                  <a:gd name="T3" fmla="*/ 39 h 68"/>
                  <a:gd name="T4" fmla="*/ 39 w 86"/>
                  <a:gd name="T5" fmla="*/ 17 h 68"/>
                  <a:gd name="T6" fmla="*/ 62 w 86"/>
                  <a:gd name="T7" fmla="*/ 6 h 68"/>
                  <a:gd name="T8" fmla="*/ 86 w 86"/>
                  <a:gd name="T9" fmla="*/ 0 h 68"/>
                  <a:gd name="T10" fmla="*/ 59 w 86"/>
                  <a:gd name="T11" fmla="*/ 33 h 68"/>
                  <a:gd name="T12" fmla="*/ 50 w 86"/>
                  <a:gd name="T13" fmla="*/ 54 h 68"/>
                  <a:gd name="T14" fmla="*/ 47 w 86"/>
                  <a:gd name="T15" fmla="*/ 68 h 68"/>
                  <a:gd name="T16" fmla="*/ 0 w 86"/>
                  <a:gd name="T17"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5" name="Freeform 187"/>
              <p:cNvSpPr>
                <a:spLocks/>
              </p:cNvSpPr>
              <p:nvPr/>
            </p:nvSpPr>
            <p:spPr bwMode="ltGray">
              <a:xfrm>
                <a:off x="4602" y="2"/>
                <a:ext cx="264" cy="117"/>
              </a:xfrm>
              <a:custGeom>
                <a:avLst/>
                <a:gdLst>
                  <a:gd name="T0" fmla="*/ 114 w 234"/>
                  <a:gd name="T1" fmla="*/ 0 h 117"/>
                  <a:gd name="T2" fmla="*/ 96 w 234"/>
                  <a:gd name="T3" fmla="*/ 33 h 117"/>
                  <a:gd name="T4" fmla="*/ 78 w 234"/>
                  <a:gd name="T5" fmla="*/ 63 h 117"/>
                  <a:gd name="T6" fmla="*/ 48 w 234"/>
                  <a:gd name="T7" fmla="*/ 91 h 117"/>
                  <a:gd name="T8" fmla="*/ 0 w 234"/>
                  <a:gd name="T9" fmla="*/ 117 h 117"/>
                  <a:gd name="T10" fmla="*/ 48 w 234"/>
                  <a:gd name="T11" fmla="*/ 115 h 117"/>
                  <a:gd name="T12" fmla="*/ 100 w 234"/>
                  <a:gd name="T13" fmla="*/ 103 h 117"/>
                  <a:gd name="T14" fmla="*/ 151 w 234"/>
                  <a:gd name="T15" fmla="*/ 83 h 117"/>
                  <a:gd name="T16" fmla="*/ 195 w 234"/>
                  <a:gd name="T17" fmla="*/ 50 h 117"/>
                  <a:gd name="T18" fmla="*/ 234 w 234"/>
                  <a:gd name="T19" fmla="*/ 0 h 117"/>
                  <a:gd name="T20" fmla="*/ 114 w 234"/>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6" name="Freeform 188"/>
              <p:cNvSpPr>
                <a:spLocks/>
              </p:cNvSpPr>
              <p:nvPr/>
            </p:nvSpPr>
            <p:spPr bwMode="ltGray">
              <a:xfrm>
                <a:off x="4767" y="171"/>
                <a:ext cx="521" cy="115"/>
              </a:xfrm>
              <a:custGeom>
                <a:avLst/>
                <a:gdLst>
                  <a:gd name="T0" fmla="*/ 0 w 411"/>
                  <a:gd name="T1" fmla="*/ 102 h 102"/>
                  <a:gd name="T2" fmla="*/ 16 w 411"/>
                  <a:gd name="T3" fmla="*/ 83 h 102"/>
                  <a:gd name="T4" fmla="*/ 42 w 411"/>
                  <a:gd name="T5" fmla="*/ 68 h 102"/>
                  <a:gd name="T6" fmla="*/ 82 w 411"/>
                  <a:gd name="T7" fmla="*/ 50 h 102"/>
                  <a:gd name="T8" fmla="*/ 126 w 411"/>
                  <a:gd name="T9" fmla="*/ 41 h 102"/>
                  <a:gd name="T10" fmla="*/ 195 w 411"/>
                  <a:gd name="T11" fmla="*/ 39 h 102"/>
                  <a:gd name="T12" fmla="*/ 247 w 411"/>
                  <a:gd name="T13" fmla="*/ 38 h 102"/>
                  <a:gd name="T14" fmla="*/ 301 w 411"/>
                  <a:gd name="T15" fmla="*/ 35 h 102"/>
                  <a:gd name="T16" fmla="*/ 340 w 411"/>
                  <a:gd name="T17" fmla="*/ 27 h 102"/>
                  <a:gd name="T18" fmla="*/ 381 w 411"/>
                  <a:gd name="T19" fmla="*/ 12 h 102"/>
                  <a:gd name="T20" fmla="*/ 406 w 411"/>
                  <a:gd name="T21" fmla="*/ 0 h 102"/>
                  <a:gd name="T22" fmla="*/ 411 w 411"/>
                  <a:gd name="T23" fmla="*/ 12 h 102"/>
                  <a:gd name="T24" fmla="*/ 373 w 411"/>
                  <a:gd name="T25" fmla="*/ 36 h 102"/>
                  <a:gd name="T26" fmla="*/ 324 w 411"/>
                  <a:gd name="T27" fmla="*/ 57 h 102"/>
                  <a:gd name="T28" fmla="*/ 261 w 411"/>
                  <a:gd name="T29" fmla="*/ 71 h 102"/>
                  <a:gd name="T30" fmla="*/ 238 w 411"/>
                  <a:gd name="T31" fmla="*/ 83 h 102"/>
                  <a:gd name="T32" fmla="*/ 177 w 411"/>
                  <a:gd name="T33" fmla="*/ 87 h 102"/>
                  <a:gd name="T34" fmla="*/ 76 w 411"/>
                  <a:gd name="T35" fmla="*/ 98 h 102"/>
                  <a:gd name="T36" fmla="*/ 0 w 411"/>
                  <a:gd name="T3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7" name="Freeform 189"/>
              <p:cNvSpPr>
                <a:spLocks/>
              </p:cNvSpPr>
              <p:nvPr/>
            </p:nvSpPr>
            <p:spPr bwMode="ltGray">
              <a:xfrm>
                <a:off x="5074" y="2"/>
                <a:ext cx="203" cy="84"/>
              </a:xfrm>
              <a:custGeom>
                <a:avLst/>
                <a:gdLst>
                  <a:gd name="T0" fmla="*/ 1 w 180"/>
                  <a:gd name="T1" fmla="*/ 23 h 84"/>
                  <a:gd name="T2" fmla="*/ 18 w 180"/>
                  <a:gd name="T3" fmla="*/ 56 h 84"/>
                  <a:gd name="T4" fmla="*/ 52 w 180"/>
                  <a:gd name="T5" fmla="*/ 77 h 84"/>
                  <a:gd name="T6" fmla="*/ 85 w 180"/>
                  <a:gd name="T7" fmla="*/ 84 h 84"/>
                  <a:gd name="T8" fmla="*/ 120 w 180"/>
                  <a:gd name="T9" fmla="*/ 81 h 84"/>
                  <a:gd name="T10" fmla="*/ 151 w 180"/>
                  <a:gd name="T11" fmla="*/ 64 h 84"/>
                  <a:gd name="T12" fmla="*/ 168 w 180"/>
                  <a:gd name="T13" fmla="*/ 39 h 84"/>
                  <a:gd name="T14" fmla="*/ 180 w 180"/>
                  <a:gd name="T15" fmla="*/ 0 h 84"/>
                  <a:gd name="T16" fmla="*/ 0 w 180"/>
                  <a:gd name="T17" fmla="*/ 0 h 84"/>
                  <a:gd name="T18" fmla="*/ 1 w 180"/>
                  <a:gd name="T19"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8" name="Freeform 190"/>
              <p:cNvSpPr>
                <a:spLocks/>
              </p:cNvSpPr>
              <p:nvPr/>
            </p:nvSpPr>
            <p:spPr bwMode="ltGray">
              <a:xfrm>
                <a:off x="5366" y="37"/>
                <a:ext cx="396" cy="83"/>
              </a:xfrm>
              <a:custGeom>
                <a:avLst/>
                <a:gdLst>
                  <a:gd name="T0" fmla="*/ 312 w 312"/>
                  <a:gd name="T1" fmla="*/ 0 h 73"/>
                  <a:gd name="T2" fmla="*/ 249 w 312"/>
                  <a:gd name="T3" fmla="*/ 19 h 73"/>
                  <a:gd name="T4" fmla="*/ 192 w 312"/>
                  <a:gd name="T5" fmla="*/ 30 h 73"/>
                  <a:gd name="T6" fmla="*/ 150 w 312"/>
                  <a:gd name="T7" fmla="*/ 33 h 73"/>
                  <a:gd name="T8" fmla="*/ 100 w 312"/>
                  <a:gd name="T9" fmla="*/ 33 h 73"/>
                  <a:gd name="T10" fmla="*/ 34 w 312"/>
                  <a:gd name="T11" fmla="*/ 24 h 73"/>
                  <a:gd name="T12" fmla="*/ 0 w 312"/>
                  <a:gd name="T13" fmla="*/ 15 h 73"/>
                  <a:gd name="T14" fmla="*/ 88 w 312"/>
                  <a:gd name="T15" fmla="*/ 52 h 73"/>
                  <a:gd name="T16" fmla="*/ 130 w 312"/>
                  <a:gd name="T17" fmla="*/ 63 h 73"/>
                  <a:gd name="T18" fmla="*/ 178 w 312"/>
                  <a:gd name="T19" fmla="*/ 70 h 73"/>
                  <a:gd name="T20" fmla="*/ 238 w 312"/>
                  <a:gd name="T21" fmla="*/ 73 h 73"/>
                  <a:gd name="T22" fmla="*/ 274 w 312"/>
                  <a:gd name="T23" fmla="*/ 70 h 73"/>
                  <a:gd name="T24" fmla="*/ 309 w 312"/>
                  <a:gd name="T25" fmla="*/ 67 h 73"/>
                  <a:gd name="T26" fmla="*/ 312 w 312"/>
                  <a:gd name="T2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19" name="Freeform 191"/>
              <p:cNvSpPr>
                <a:spLocks/>
              </p:cNvSpPr>
              <p:nvPr/>
            </p:nvSpPr>
            <p:spPr bwMode="ltGray">
              <a:xfrm>
                <a:off x="5557" y="225"/>
                <a:ext cx="67" cy="70"/>
              </a:xfrm>
              <a:custGeom>
                <a:avLst/>
                <a:gdLst>
                  <a:gd name="T0" fmla="*/ 0 w 53"/>
                  <a:gd name="T1" fmla="*/ 62 h 62"/>
                  <a:gd name="T2" fmla="*/ 2 w 53"/>
                  <a:gd name="T3" fmla="*/ 44 h 62"/>
                  <a:gd name="T4" fmla="*/ 12 w 53"/>
                  <a:gd name="T5" fmla="*/ 23 h 62"/>
                  <a:gd name="T6" fmla="*/ 27 w 53"/>
                  <a:gd name="T7" fmla="*/ 8 h 62"/>
                  <a:gd name="T8" fmla="*/ 44 w 53"/>
                  <a:gd name="T9" fmla="*/ 0 h 62"/>
                  <a:gd name="T10" fmla="*/ 41 w 53"/>
                  <a:gd name="T11" fmla="*/ 18 h 62"/>
                  <a:gd name="T12" fmla="*/ 44 w 53"/>
                  <a:gd name="T13" fmla="*/ 41 h 62"/>
                  <a:gd name="T14" fmla="*/ 53 w 53"/>
                  <a:gd name="T15" fmla="*/ 53 h 62"/>
                  <a:gd name="T16" fmla="*/ 0 w 53"/>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2720"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gd name="T0" fmla="*/ 47 w 66"/>
                  <a:gd name="T1" fmla="*/ 0 h 401"/>
                  <a:gd name="T2" fmla="*/ 23 w 66"/>
                  <a:gd name="T3" fmla="*/ 12 h 401"/>
                  <a:gd name="T4" fmla="*/ 8 w 66"/>
                  <a:gd name="T5" fmla="*/ 53 h 401"/>
                  <a:gd name="T6" fmla="*/ 8 w 66"/>
                  <a:gd name="T7" fmla="*/ 80 h 401"/>
                  <a:gd name="T8" fmla="*/ 0 w 66"/>
                  <a:gd name="T9" fmla="*/ 108 h 401"/>
                  <a:gd name="T10" fmla="*/ 9 w 66"/>
                  <a:gd name="T11" fmla="*/ 140 h 401"/>
                  <a:gd name="T12" fmla="*/ 15 w 66"/>
                  <a:gd name="T13" fmla="*/ 179 h 401"/>
                  <a:gd name="T14" fmla="*/ 15 w 66"/>
                  <a:gd name="T15" fmla="*/ 230 h 401"/>
                  <a:gd name="T16" fmla="*/ 9 w 66"/>
                  <a:gd name="T17" fmla="*/ 269 h 401"/>
                  <a:gd name="T18" fmla="*/ 12 w 66"/>
                  <a:gd name="T19" fmla="*/ 293 h 401"/>
                  <a:gd name="T20" fmla="*/ 24 w 66"/>
                  <a:gd name="T21" fmla="*/ 324 h 401"/>
                  <a:gd name="T22" fmla="*/ 41 w 66"/>
                  <a:gd name="T23" fmla="*/ 383 h 401"/>
                  <a:gd name="T24" fmla="*/ 51 w 66"/>
                  <a:gd name="T25" fmla="*/ 401 h 401"/>
                  <a:gd name="T26" fmla="*/ 63 w 66"/>
                  <a:gd name="T27" fmla="*/ 401 h 401"/>
                  <a:gd name="T28" fmla="*/ 66 w 66"/>
                  <a:gd name="T29" fmla="*/ 381 h 401"/>
                  <a:gd name="T30" fmla="*/ 54 w 66"/>
                  <a:gd name="T31" fmla="*/ 347 h 401"/>
                  <a:gd name="T32" fmla="*/ 38 w 66"/>
                  <a:gd name="T33" fmla="*/ 306 h 401"/>
                  <a:gd name="T34" fmla="*/ 32 w 66"/>
                  <a:gd name="T35" fmla="*/ 272 h 401"/>
                  <a:gd name="T36" fmla="*/ 38 w 66"/>
                  <a:gd name="T37" fmla="*/ 240 h 401"/>
                  <a:gd name="T38" fmla="*/ 42 w 66"/>
                  <a:gd name="T39" fmla="*/ 204 h 401"/>
                  <a:gd name="T40" fmla="*/ 39 w 66"/>
                  <a:gd name="T41" fmla="*/ 161 h 401"/>
                  <a:gd name="T42" fmla="*/ 32 w 66"/>
                  <a:gd name="T43" fmla="*/ 125 h 401"/>
                  <a:gd name="T44" fmla="*/ 26 w 66"/>
                  <a:gd name="T45" fmla="*/ 101 h 401"/>
                  <a:gd name="T46" fmla="*/ 32 w 66"/>
                  <a:gd name="T47" fmla="*/ 80 h 401"/>
                  <a:gd name="T48" fmla="*/ 32 w 66"/>
                  <a:gd name="T49" fmla="*/ 59 h 401"/>
                  <a:gd name="T50" fmla="*/ 36 w 66"/>
                  <a:gd name="T51" fmla="*/ 38 h 401"/>
                  <a:gd name="T52" fmla="*/ 48 w 66"/>
                  <a:gd name="T53" fmla="*/ 17 h 401"/>
                  <a:gd name="T54" fmla="*/ 47 w 66"/>
                  <a:gd name="T55"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722" name="Freeform 194"/>
              <p:cNvSpPr>
                <a:spLocks/>
              </p:cNvSpPr>
              <p:nvPr/>
            </p:nvSpPr>
            <p:spPr bwMode="gray">
              <a:xfrm>
                <a:off x="345" y="225"/>
                <a:ext cx="1004" cy="49"/>
              </a:xfrm>
              <a:custGeom>
                <a:avLst/>
                <a:gdLst>
                  <a:gd name="T0" fmla="*/ 7 w 888"/>
                  <a:gd name="T1" fmla="*/ 24 h 43"/>
                  <a:gd name="T2" fmla="*/ 46 w 888"/>
                  <a:gd name="T3" fmla="*/ 16 h 43"/>
                  <a:gd name="T4" fmla="*/ 91 w 888"/>
                  <a:gd name="T5" fmla="*/ 9 h 43"/>
                  <a:gd name="T6" fmla="*/ 124 w 888"/>
                  <a:gd name="T7" fmla="*/ 7 h 43"/>
                  <a:gd name="T8" fmla="*/ 195 w 888"/>
                  <a:gd name="T9" fmla="*/ 9 h 43"/>
                  <a:gd name="T10" fmla="*/ 259 w 888"/>
                  <a:gd name="T11" fmla="*/ 12 h 43"/>
                  <a:gd name="T12" fmla="*/ 304 w 888"/>
                  <a:gd name="T13" fmla="*/ 12 h 43"/>
                  <a:gd name="T14" fmla="*/ 340 w 888"/>
                  <a:gd name="T15" fmla="*/ 7 h 43"/>
                  <a:gd name="T16" fmla="*/ 355 w 888"/>
                  <a:gd name="T17" fmla="*/ 3 h 43"/>
                  <a:gd name="T18" fmla="*/ 384 w 888"/>
                  <a:gd name="T19" fmla="*/ 4 h 43"/>
                  <a:gd name="T20" fmla="*/ 436 w 888"/>
                  <a:gd name="T21" fmla="*/ 10 h 43"/>
                  <a:gd name="T22" fmla="*/ 475 w 888"/>
                  <a:gd name="T23" fmla="*/ 19 h 43"/>
                  <a:gd name="T24" fmla="*/ 523 w 888"/>
                  <a:gd name="T25" fmla="*/ 22 h 43"/>
                  <a:gd name="T26" fmla="*/ 574 w 888"/>
                  <a:gd name="T27" fmla="*/ 18 h 43"/>
                  <a:gd name="T28" fmla="*/ 621 w 888"/>
                  <a:gd name="T29" fmla="*/ 15 h 43"/>
                  <a:gd name="T30" fmla="*/ 655 w 888"/>
                  <a:gd name="T31" fmla="*/ 18 h 43"/>
                  <a:gd name="T32" fmla="*/ 696 w 888"/>
                  <a:gd name="T33" fmla="*/ 19 h 43"/>
                  <a:gd name="T34" fmla="*/ 729 w 888"/>
                  <a:gd name="T35" fmla="*/ 22 h 43"/>
                  <a:gd name="T36" fmla="*/ 766 w 888"/>
                  <a:gd name="T37" fmla="*/ 15 h 43"/>
                  <a:gd name="T38" fmla="*/ 795 w 888"/>
                  <a:gd name="T39" fmla="*/ 10 h 43"/>
                  <a:gd name="T40" fmla="*/ 820 w 888"/>
                  <a:gd name="T41" fmla="*/ 1 h 43"/>
                  <a:gd name="T42" fmla="*/ 852 w 888"/>
                  <a:gd name="T43" fmla="*/ 0 h 43"/>
                  <a:gd name="T44" fmla="*/ 882 w 888"/>
                  <a:gd name="T45" fmla="*/ 4 h 43"/>
                  <a:gd name="T46" fmla="*/ 888 w 888"/>
                  <a:gd name="T47" fmla="*/ 13 h 43"/>
                  <a:gd name="T48" fmla="*/ 879 w 888"/>
                  <a:gd name="T49" fmla="*/ 21 h 43"/>
                  <a:gd name="T50" fmla="*/ 864 w 888"/>
                  <a:gd name="T51" fmla="*/ 22 h 43"/>
                  <a:gd name="T52" fmla="*/ 847 w 888"/>
                  <a:gd name="T53" fmla="*/ 21 h 43"/>
                  <a:gd name="T54" fmla="*/ 804 w 888"/>
                  <a:gd name="T55" fmla="*/ 28 h 43"/>
                  <a:gd name="T56" fmla="*/ 774 w 888"/>
                  <a:gd name="T57" fmla="*/ 42 h 43"/>
                  <a:gd name="T58" fmla="*/ 759 w 888"/>
                  <a:gd name="T59" fmla="*/ 43 h 43"/>
                  <a:gd name="T60" fmla="*/ 726 w 888"/>
                  <a:gd name="T61" fmla="*/ 40 h 43"/>
                  <a:gd name="T62" fmla="*/ 699 w 888"/>
                  <a:gd name="T63" fmla="*/ 39 h 43"/>
                  <a:gd name="T64" fmla="*/ 619 w 888"/>
                  <a:gd name="T65" fmla="*/ 40 h 43"/>
                  <a:gd name="T66" fmla="*/ 582 w 888"/>
                  <a:gd name="T67" fmla="*/ 43 h 43"/>
                  <a:gd name="T68" fmla="*/ 531 w 888"/>
                  <a:gd name="T69" fmla="*/ 43 h 43"/>
                  <a:gd name="T70" fmla="*/ 492 w 888"/>
                  <a:gd name="T71" fmla="*/ 39 h 43"/>
                  <a:gd name="T72" fmla="*/ 459 w 888"/>
                  <a:gd name="T73" fmla="*/ 36 h 43"/>
                  <a:gd name="T74" fmla="*/ 432 w 888"/>
                  <a:gd name="T75" fmla="*/ 37 h 43"/>
                  <a:gd name="T76" fmla="*/ 417 w 888"/>
                  <a:gd name="T77" fmla="*/ 37 h 43"/>
                  <a:gd name="T78" fmla="*/ 397 w 888"/>
                  <a:gd name="T79" fmla="*/ 33 h 43"/>
                  <a:gd name="T80" fmla="*/ 373 w 888"/>
                  <a:gd name="T81" fmla="*/ 25 h 43"/>
                  <a:gd name="T82" fmla="*/ 361 w 888"/>
                  <a:gd name="T83" fmla="*/ 27 h 43"/>
                  <a:gd name="T84" fmla="*/ 328 w 888"/>
                  <a:gd name="T85" fmla="*/ 31 h 43"/>
                  <a:gd name="T86" fmla="*/ 304 w 888"/>
                  <a:gd name="T87" fmla="*/ 36 h 43"/>
                  <a:gd name="T88" fmla="*/ 285 w 888"/>
                  <a:gd name="T89" fmla="*/ 31 h 43"/>
                  <a:gd name="T90" fmla="*/ 267 w 888"/>
                  <a:gd name="T91" fmla="*/ 31 h 43"/>
                  <a:gd name="T92" fmla="*/ 241 w 888"/>
                  <a:gd name="T93" fmla="*/ 33 h 43"/>
                  <a:gd name="T94" fmla="*/ 205 w 888"/>
                  <a:gd name="T95" fmla="*/ 33 h 43"/>
                  <a:gd name="T96" fmla="*/ 157 w 888"/>
                  <a:gd name="T97" fmla="*/ 28 h 43"/>
                  <a:gd name="T98" fmla="*/ 102 w 888"/>
                  <a:gd name="T99" fmla="*/ 27 h 43"/>
                  <a:gd name="T100" fmla="*/ 51 w 888"/>
                  <a:gd name="T101" fmla="*/ 33 h 43"/>
                  <a:gd name="T102" fmla="*/ 24 w 888"/>
                  <a:gd name="T103" fmla="*/ 42 h 43"/>
                  <a:gd name="T104" fmla="*/ 9 w 888"/>
                  <a:gd name="T105" fmla="*/ 40 h 43"/>
                  <a:gd name="T106" fmla="*/ 0 w 888"/>
                  <a:gd name="T107" fmla="*/ 34 h 43"/>
                  <a:gd name="T108" fmla="*/ 7 w 888"/>
                  <a:gd name="T109" fmla="*/ 2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22695" name="Rectangle 167"/>
          <p:cNvSpPr>
            <a:spLocks noGrp="1" noChangeArrowheads="1"/>
          </p:cNvSpPr>
          <p:nvPr>
            <p:ph type="title"/>
          </p:nvPr>
        </p:nvSpPr>
        <p:spPr bwMode="auto">
          <a:xfrm>
            <a:off x="685800" y="5429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2696" name="Rectangle 168"/>
          <p:cNvSpPr>
            <a:spLocks noGrp="1" noChangeArrowheads="1"/>
          </p:cNvSpPr>
          <p:nvPr>
            <p:ph type="body" idx="1"/>
          </p:nvPr>
        </p:nvSpPr>
        <p:spPr bwMode="auto">
          <a:xfrm>
            <a:off x="685800" y="20812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400"/>
            </a:lvl1pPr>
          </a:lstStyle>
          <a:p>
            <a:fld id="{32ECFD22-71D0-4CBA-9E12-F8533BE08871}" type="datetime1">
              <a:rPr lang="ru-RU" smtClean="0">
                <a:solidFill>
                  <a:srgbClr val="575F6D"/>
                </a:solidFill>
              </a:rPr>
              <a:pPr/>
              <a:t>17.12.2020</a:t>
            </a:fld>
            <a:endParaRPr lang="ru-RU">
              <a:solidFill>
                <a:srgbClr val="575F6D"/>
              </a:solidFill>
            </a:endParaRP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0" hangingPunct="0">
              <a:defRPr sz="1400"/>
            </a:lvl1pPr>
          </a:lstStyle>
          <a:p>
            <a:endParaRPr lang="ru-RU">
              <a:solidFill>
                <a:srgbClr val="575F6D"/>
              </a:solidFill>
            </a:endParaRP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400"/>
            </a:lvl1pPr>
          </a:lstStyle>
          <a:p>
            <a:fld id="{2B1B84AB-6190-4DA5-96C5-22410CB6E1C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ipe dir="r"/>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Blip>
          <a:blip r:embed="rId1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1772816"/>
            <a:ext cx="6215106" cy="2704430"/>
          </a:xfrm>
        </p:spPr>
        <p:txBody>
          <a:bodyPr>
            <a:normAutofit/>
          </a:bodyPr>
          <a:lstStyle/>
          <a:p>
            <a:pPr eaLnBrk="0" hangingPunct="0"/>
            <a:r>
              <a:rPr lang="ru-RU" sz="2000" b="1" dirty="0" smtClean="0">
                <a:solidFill>
                  <a:srgbClr val="C00000"/>
                </a:solidFill>
                <a:latin typeface="Times New Roman" pitchFamily="18" charset="0"/>
                <a:cs typeface="Times New Roman" pitchFamily="18" charset="0"/>
              </a:rPr>
              <a:t>Адаптированная образовательная программа дошкольного образования </a:t>
            </a:r>
            <a:br>
              <a:rPr lang="ru-RU" sz="2000" b="1" dirty="0" smtClean="0">
                <a:solidFill>
                  <a:srgbClr val="C00000"/>
                </a:solidFill>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для детей с легкой степенью умственной отсталости (интеллектуальными нарушениями)</a:t>
            </a:r>
            <a:r>
              <a:rPr lang="ru-RU" b="1" dirty="0" smtClean="0">
                <a:solidFill>
                  <a:srgbClr val="C00000"/>
                </a:solidFill>
                <a:latin typeface="Georgia" pitchFamily="18" charset="0"/>
              </a:rPr>
              <a:t/>
            </a:r>
            <a:br>
              <a:rPr lang="ru-RU" b="1" dirty="0" smtClean="0">
                <a:solidFill>
                  <a:srgbClr val="C00000"/>
                </a:solidFill>
                <a:latin typeface="Georgia" pitchFamily="18" charset="0"/>
              </a:rPr>
            </a:br>
            <a:r>
              <a:rPr lang="ru-RU" sz="1800" b="1" dirty="0" smtClean="0">
                <a:solidFill>
                  <a:srgbClr val="C00000"/>
                </a:solidFill>
                <a:latin typeface="Times New Roman" pitchFamily="18" charset="0"/>
                <a:cs typeface="Times New Roman" pitchFamily="18" charset="0"/>
              </a:rPr>
              <a:t/>
            </a:r>
            <a:br>
              <a:rPr lang="ru-RU" sz="1800" b="1" dirty="0" smtClean="0">
                <a:solidFill>
                  <a:srgbClr val="C00000"/>
                </a:solidFill>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2020 -2021 учебный год</a:t>
            </a:r>
            <a:r>
              <a:rPr lang="ru-RU" sz="1800" b="1" dirty="0" smtClean="0">
                <a:solidFill>
                  <a:srgbClr val="C00000"/>
                </a:solidFill>
                <a:latin typeface="Times New Roman" pitchFamily="18" charset="0"/>
                <a:cs typeface="Times New Roman" pitchFamily="18" charset="0"/>
              </a:rPr>
              <a:t/>
            </a:r>
            <a:br>
              <a:rPr lang="ru-RU" sz="1800" b="1" dirty="0" smtClean="0">
                <a:solidFill>
                  <a:srgbClr val="C00000"/>
                </a:solidFill>
                <a:latin typeface="Times New Roman" pitchFamily="18" charset="0"/>
                <a:cs typeface="Times New Roman" pitchFamily="18" charset="0"/>
              </a:rPr>
            </a:br>
            <a:endParaRPr lang="ru-RU" sz="1800" b="1" dirty="0">
              <a:solidFill>
                <a:srgbClr val="C00000"/>
              </a:solidFill>
              <a:latin typeface="Times New Roman" pitchFamily="18" charset="0"/>
              <a:cs typeface="Times New Roman" pitchFamily="18" charset="0"/>
            </a:endParaRPr>
          </a:p>
        </p:txBody>
      </p:sp>
      <p:sp>
        <p:nvSpPr>
          <p:cNvPr id="4" name="Rectangle 6"/>
          <p:cNvSpPr>
            <a:spLocks noChangeArrowheads="1"/>
          </p:cNvSpPr>
          <p:nvPr/>
        </p:nvSpPr>
        <p:spPr bwMode="auto">
          <a:xfrm>
            <a:off x="2587127" y="440093"/>
            <a:ext cx="4069704" cy="677108"/>
          </a:xfrm>
          <a:prstGeom prst="rect">
            <a:avLst/>
          </a:prstGeom>
          <a:noFill/>
          <a:ln w="9525">
            <a:noFill/>
            <a:miter lim="800000"/>
            <a:headEnd/>
            <a:tailEnd/>
          </a:ln>
        </p:spPr>
        <p:txBody>
          <a:bodyPr wrap="none" anchor="ctr">
            <a:spAutoFit/>
          </a:bodyPr>
          <a:lstStyle/>
          <a:p>
            <a:pPr algn="ctr" eaLnBrk="0" hangingPunct="0">
              <a:tabLst>
                <a:tab pos="3819525" algn="l"/>
              </a:tabLst>
            </a:pPr>
            <a:r>
              <a:rPr lang="ru-RU" sz="2000" b="1" dirty="0">
                <a:solidFill>
                  <a:srgbClr val="FE8637">
                    <a:lumMod val="50000"/>
                  </a:srgbClr>
                </a:solidFill>
                <a:latin typeface="Times New Roman" pitchFamily="18" charset="0"/>
                <a:cs typeface="Times New Roman" pitchFamily="18" charset="0"/>
              </a:rPr>
              <a:t> </a:t>
            </a:r>
            <a:endParaRPr lang="ru-RU" sz="1200" dirty="0">
              <a:solidFill>
                <a:srgbClr val="FE8637">
                  <a:lumMod val="50000"/>
                </a:srgbClr>
              </a:solidFill>
              <a:latin typeface="Times New Roman" pitchFamily="18" charset="0"/>
              <a:cs typeface="Times New Roman" pitchFamily="18" charset="0"/>
            </a:endParaRPr>
          </a:p>
          <a:p>
            <a:pPr eaLnBrk="0" hangingPunct="0">
              <a:tabLst>
                <a:tab pos="3819525" algn="l"/>
              </a:tabLst>
            </a:pPr>
            <a:endParaRPr lang="ru-RU" dirty="0">
              <a:solidFill>
                <a:srgbClr val="FE8637">
                  <a:lumMod val="50000"/>
                </a:srgbClr>
              </a:solidFill>
            </a:endParaRPr>
          </a:p>
        </p:txBody>
      </p:sp>
      <p:sp>
        <p:nvSpPr>
          <p:cNvPr id="7" name="Прямоугольник 6"/>
          <p:cNvSpPr/>
          <p:nvPr/>
        </p:nvSpPr>
        <p:spPr>
          <a:xfrm>
            <a:off x="1289282" y="471721"/>
            <a:ext cx="6665394" cy="646331"/>
          </a:xfrm>
          <a:prstGeom prst="rect">
            <a:avLst/>
          </a:prstGeom>
        </p:spPr>
        <p:txBody>
          <a:bodyPr wrap="square">
            <a:spAutoFit/>
          </a:bodyPr>
          <a:lstStyle/>
          <a:p>
            <a:pPr algn="ctr" fontAlgn="base">
              <a:spcBef>
                <a:spcPct val="0"/>
              </a:spcBef>
              <a:spcAft>
                <a:spcPct val="0"/>
              </a:spcAft>
              <a:tabLst>
                <a:tab pos="88900" algn="l"/>
                <a:tab pos="177800" algn="l"/>
                <a:tab pos="355600" algn="l"/>
                <a:tab pos="1711325" algn="l"/>
                <a:tab pos="2070100" algn="l"/>
              </a:tabLst>
            </a:pPr>
            <a:r>
              <a:rPr lang="ru-RU" dirty="0">
                <a:solidFill>
                  <a:srgbClr val="0070C0"/>
                </a:solidFill>
                <a:latin typeface="Times New Roman" pitchFamily="18" charset="0"/>
                <a:ea typeface="Times New Roman" pitchFamily="18" charset="0"/>
                <a:cs typeface="Times New Roman" pitchFamily="18" charset="0"/>
              </a:rPr>
              <a:t>Муниципальное бюджетное д</a:t>
            </a:r>
            <a:r>
              <a:rPr lang="ru-RU" dirty="0">
                <a:solidFill>
                  <a:srgbClr val="0070C0"/>
                </a:solidFill>
                <a:latin typeface="Times New Roman" pitchFamily="18" charset="0"/>
                <a:ea typeface="Arial" pitchFamily="34" charset="0"/>
                <a:cs typeface="Times New Roman" pitchFamily="18" charset="0"/>
              </a:rPr>
              <a:t>ошкольное образовательное    учреждение МБДОУ № 45 «Малыш»</a:t>
            </a:r>
            <a:endParaRPr lang="ru-RU" sz="2400" dirty="0">
              <a:solidFill>
                <a:srgbClr val="0070C0"/>
              </a:solidFill>
              <a:latin typeface="Times New Roman" pitchFamily="18" charset="0"/>
              <a:cs typeface="Times New Roman" pitchFamily="18" charset="0"/>
            </a:endParaRPr>
          </a:p>
        </p:txBody>
      </p:sp>
      <p:sp>
        <p:nvSpPr>
          <p:cNvPr id="3" name="TextBox 2"/>
          <p:cNvSpPr txBox="1"/>
          <p:nvPr/>
        </p:nvSpPr>
        <p:spPr>
          <a:xfrm>
            <a:off x="6156176" y="5589240"/>
            <a:ext cx="1984931" cy="523220"/>
          </a:xfrm>
          <a:prstGeom prst="rect">
            <a:avLst/>
          </a:prstGeom>
          <a:noFill/>
        </p:spPr>
        <p:txBody>
          <a:bodyPr wrap="square" rtlCol="0">
            <a:spAutoFit/>
          </a:bodyPr>
          <a:lstStyle/>
          <a:p>
            <a:r>
              <a:rPr lang="ru-RU" sz="1400" dirty="0">
                <a:solidFill>
                  <a:srgbClr val="C00000"/>
                </a:solidFill>
                <a:latin typeface="Times New Roman" pitchFamily="18" charset="0"/>
                <a:cs typeface="Times New Roman" pitchFamily="18" charset="0"/>
              </a:rPr>
              <a:t>Учитель-дефектолог: </a:t>
            </a:r>
            <a:br>
              <a:rPr lang="ru-RU" sz="1400" dirty="0">
                <a:solidFill>
                  <a:srgbClr val="C00000"/>
                </a:solidFill>
                <a:latin typeface="Times New Roman" pitchFamily="18" charset="0"/>
                <a:cs typeface="Times New Roman" pitchFamily="18" charset="0"/>
              </a:rPr>
            </a:br>
            <a:r>
              <a:rPr lang="ru-RU" sz="1400" dirty="0" err="1">
                <a:solidFill>
                  <a:srgbClr val="C00000"/>
                </a:solidFill>
                <a:latin typeface="Times New Roman" pitchFamily="18" charset="0"/>
                <a:cs typeface="Times New Roman" pitchFamily="18" charset="0"/>
              </a:rPr>
              <a:t>Метельская</a:t>
            </a:r>
            <a:r>
              <a:rPr lang="ru-RU" sz="1400" dirty="0">
                <a:solidFill>
                  <a:srgbClr val="C00000"/>
                </a:solidFill>
                <a:latin typeface="Times New Roman" pitchFamily="18" charset="0"/>
                <a:cs typeface="Times New Roman" pitchFamily="18" charset="0"/>
              </a:rPr>
              <a:t> Н.В.</a:t>
            </a:r>
          </a:p>
        </p:txBody>
      </p:sp>
    </p:spTree>
    <p:extLst>
      <p:ext uri="{BB962C8B-B14F-4D97-AF65-F5344CB8AC3E}">
        <p14:creationId xmlns:p14="http://schemas.microsoft.com/office/powerpoint/2010/main" val="1922887396"/>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654032"/>
          </a:xfrm>
        </p:spPr>
        <p:txBody>
          <a:bodyPr>
            <a:normAutofit/>
          </a:bodyPr>
          <a:lstStyle/>
          <a:p>
            <a:pPr algn="ctr"/>
            <a:r>
              <a:rPr lang="ru-RU" sz="1600" b="1" dirty="0" smtClean="0">
                <a:solidFill>
                  <a:srgbClr val="0070C0"/>
                </a:solidFill>
                <a:latin typeface="Times New Roman" pitchFamily="18" charset="0"/>
                <a:cs typeface="Times New Roman" pitchFamily="18" charset="0"/>
              </a:rPr>
              <a:t>ОБРАЗОВАТЕЛЬНАЯ ОБЛАСТЬ </a:t>
            </a:r>
            <a:br>
              <a:rPr lang="ru-RU" sz="1600" b="1" dirty="0" smtClean="0">
                <a:solidFill>
                  <a:srgbClr val="0070C0"/>
                </a:solidFill>
                <a:latin typeface="Times New Roman" pitchFamily="18" charset="0"/>
                <a:cs typeface="Times New Roman" pitchFamily="18" charset="0"/>
              </a:rPr>
            </a:br>
            <a:r>
              <a:rPr lang="ru-RU" sz="1600" b="1" dirty="0" smtClean="0">
                <a:solidFill>
                  <a:srgbClr val="0070C0"/>
                </a:solidFill>
                <a:latin typeface="Times New Roman" pitchFamily="18" charset="0"/>
                <a:cs typeface="Times New Roman" pitchFamily="18" charset="0"/>
              </a:rPr>
              <a:t>«СОЦИАЛЬНО-КОММУНИКАТИВНОЕ РАЗВИТИЕ»</a:t>
            </a:r>
            <a:endParaRPr lang="ru-RU" sz="16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928670"/>
            <a:ext cx="8286808" cy="5545282"/>
          </a:xfrm>
        </p:spPr>
        <p:txBody>
          <a:bodyPr>
            <a:noAutofit/>
          </a:bodyPr>
          <a:lstStyle/>
          <a:p>
            <a:pPr marL="0" indent="0">
              <a:buNone/>
            </a:pPr>
            <a:r>
              <a:rPr lang="ru-RU" sz="1400" b="1" i="1" dirty="0"/>
              <a:t>Социально-коммуникативное развитие</a:t>
            </a:r>
            <a:r>
              <a:rPr lang="ru-RU" sz="1400" dirty="0"/>
              <a:t> происходит в процессе взаимодействия детей с ближним и дальним кругом человеческого окружения и рассматривается как основа формирования способов общения, ведущей деятельности, психологических новообразований, самостоятельности ребенка, личностных качеств, его общения со сверстниками</a:t>
            </a:r>
            <a:r>
              <a:rPr lang="ru-RU" sz="1400" dirty="0" smtClean="0"/>
              <a:t>.</a:t>
            </a:r>
          </a:p>
          <a:p>
            <a:pPr marL="0" indent="0">
              <a:buNone/>
            </a:pPr>
            <a:r>
              <a:rPr lang="ru-RU" sz="1400" b="1" i="1" dirty="0"/>
              <a:t>основными задачами образовательной деятельности являются:</a:t>
            </a:r>
          </a:p>
          <a:p>
            <a:r>
              <a:rPr lang="ru-RU" sz="1400" dirty="0" smtClean="0"/>
              <a:t>- </a:t>
            </a:r>
            <a:r>
              <a:rPr lang="ru-RU" sz="1400" dirty="0"/>
              <a:t>формировать у детей способы адекватного реагирования на свои имя и фамилию (эмоционально, словесно, действиями);</a:t>
            </a:r>
          </a:p>
          <a:p>
            <a:r>
              <a:rPr lang="ru-RU" sz="1400" dirty="0"/>
              <a:t>- продолжать формировать у детей представления о себе и о своей семье;</a:t>
            </a:r>
          </a:p>
          <a:p>
            <a:r>
              <a:rPr lang="ru-RU" sz="1400" dirty="0"/>
              <a:t>- продолжать формировать у детей представления о себе как о субъекте деятельности, о собственных эмоциональных состояниях, о своих потребностях, желаниях, интересах;</a:t>
            </a:r>
          </a:p>
          <a:p>
            <a:r>
              <a:rPr lang="ru-RU" sz="1400" dirty="0"/>
              <a:t>- учить детей узнавать и выделять себя на индивидуальной и групповой фотографиях;</a:t>
            </a:r>
          </a:p>
          <a:p>
            <a:r>
              <a:rPr lang="ru-RU" sz="1400" dirty="0"/>
              <a:t>- закрепить у детей умения выделять и называть основные части тела (голова, шея, туловище, живот, спина, руки, ноги, пальцы);</a:t>
            </a:r>
          </a:p>
          <a:p>
            <a:r>
              <a:rPr lang="ru-RU" sz="1400" dirty="0"/>
              <a:t>- учить детей показывать на лице и называть глаза, рот, язык, щеки, губы, нос, уши; на голове – волосы;</a:t>
            </a:r>
          </a:p>
          <a:p>
            <a:r>
              <a:rPr lang="ru-RU" sz="1400" dirty="0"/>
              <a:t>- учить детей определять простейшие функции организма: ноги ходят; руки берут, делают; глаза смотрят; уши слушают;</a:t>
            </a:r>
          </a:p>
          <a:p>
            <a:r>
              <a:rPr lang="ru-RU" sz="1400" dirty="0"/>
              <a:t>- формировать у детей адекватное поведение в конкретной ситуации: садиться на стульчик, сидеть на занятии, ложиться в свою постель, класть и брать вещи из своего шкафчика при одевании на прогулку и т. п.;</a:t>
            </a:r>
          </a:p>
          <a:p>
            <a:r>
              <a:rPr lang="ru-RU" sz="1400" dirty="0"/>
              <a:t>- учить детей наблюдать за действиями другого ребенка и игрой нескольких сверстников;</a:t>
            </a:r>
          </a:p>
          <a:p>
            <a:r>
              <a:rPr lang="ru-RU" sz="1400" dirty="0"/>
              <a:t>- учить детей эмоционально положительно реагировать на сверстника и включаться в совместные действия с ним;</a:t>
            </a:r>
            <a:endParaRPr lang="ru-RU" sz="1400" dirty="0">
              <a:effectLst/>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10</a:t>
            </a:fld>
            <a:endParaRPr lang="ru-RU"/>
          </a:p>
        </p:txBody>
      </p:sp>
    </p:spTree>
    <p:extLst>
      <p:ext uri="{BB962C8B-B14F-4D97-AF65-F5344CB8AC3E}">
        <p14:creationId xmlns:p14="http://schemas.microsoft.com/office/powerpoint/2010/main" val="698651291"/>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601272" cy="778098"/>
          </a:xfrm>
        </p:spPr>
        <p:txBody>
          <a:bodyPr>
            <a:normAutofit/>
          </a:bodyPr>
          <a:lstStyle/>
          <a:p>
            <a:pPr algn="ctr"/>
            <a:r>
              <a:rPr lang="ru-RU" sz="1600" b="1" dirty="0" smtClean="0">
                <a:solidFill>
                  <a:srgbClr val="0070C0"/>
                </a:solidFill>
              </a:rPr>
              <a:t>ОБРАЗОВАТЕЛЬНАЯ ОБЛАСТЬ «ПОЗНАВАТЕЛЬНОЕ РАЗВИТИЕ»</a:t>
            </a:r>
            <a:endParaRPr lang="ru-RU" sz="1600" dirty="0">
              <a:solidFill>
                <a:srgbClr val="0070C0"/>
              </a:solidFill>
            </a:endParaRPr>
          </a:p>
        </p:txBody>
      </p:sp>
      <p:sp>
        <p:nvSpPr>
          <p:cNvPr id="3" name="Содержимое 2"/>
          <p:cNvSpPr>
            <a:spLocks noGrp="1"/>
          </p:cNvSpPr>
          <p:nvPr>
            <p:ph idx="1"/>
          </p:nvPr>
        </p:nvSpPr>
        <p:spPr>
          <a:xfrm>
            <a:off x="179512" y="908720"/>
            <a:ext cx="8784976" cy="4973778"/>
          </a:xfrm>
        </p:spPr>
        <p:txBody>
          <a:bodyPr>
            <a:noAutofit/>
          </a:bodyPr>
          <a:lstStyle/>
          <a:p>
            <a:pPr marL="0" indent="0">
              <a:buNone/>
            </a:pPr>
            <a:r>
              <a:rPr lang="ru-RU" sz="1200" dirty="0" smtClean="0"/>
              <a:t>В </a:t>
            </a:r>
            <a:r>
              <a:rPr lang="ru-RU" sz="1200" dirty="0"/>
              <a:t>данной области Программы выделены направления коррекционно-педагогической работы, которые способствуют поэтапному формированию способов ориентировочно-исследовательской деятельности и способов усвоения ребенком общественного опыта в следующих направлениях:</a:t>
            </a:r>
          </a:p>
          <a:p>
            <a:pPr lvl="0"/>
            <a:r>
              <a:rPr lang="ru-RU" sz="1200" b="1" dirty="0" smtClean="0"/>
              <a:t>сенсорное воспитание и развитие внимания</a:t>
            </a:r>
            <a:r>
              <a:rPr lang="ru-RU" sz="1200" dirty="0" smtClean="0"/>
              <a:t>: </a:t>
            </a:r>
          </a:p>
          <a:p>
            <a:pPr marL="0" lvl="0" indent="0">
              <a:buNone/>
            </a:pPr>
            <a:r>
              <a:rPr lang="ru-RU" sz="1200" dirty="0" smtClean="0"/>
              <a:t>основные задачи:</a:t>
            </a:r>
          </a:p>
          <a:p>
            <a:pPr lvl="0">
              <a:buFont typeface="Wingdings" pitchFamily="2" charset="2"/>
              <a:buChar char="ü"/>
            </a:pPr>
            <a:r>
              <a:rPr lang="ru-RU" sz="1200" dirty="0">
                <a:solidFill>
                  <a:srgbClr val="0070C0"/>
                </a:solidFill>
              </a:rPr>
              <a:t>совершенствовать у детей умение воспринимать отдельные предметы, выделяя их из общего фона;</a:t>
            </a:r>
          </a:p>
          <a:p>
            <a:pPr lvl="0">
              <a:buFont typeface="Wingdings" pitchFamily="2" charset="2"/>
              <a:buChar char="ü"/>
            </a:pPr>
            <a:r>
              <a:rPr lang="ru-RU" sz="1200" dirty="0">
                <a:solidFill>
                  <a:srgbClr val="0070C0"/>
                </a:solidFill>
              </a:rPr>
              <a:t>развивать тонкие дифференцировки при восприятии легко вычленяемых свойства предметов, различающихся зрительно, тактильно-двигательно, на слух и на вкус;</a:t>
            </a:r>
          </a:p>
          <a:p>
            <a:pPr lvl="0">
              <a:buFont typeface="Wingdings" pitchFamily="2" charset="2"/>
              <a:buChar char="ü"/>
            </a:pPr>
            <a:r>
              <a:rPr lang="ru-RU" sz="1200" dirty="0">
                <a:solidFill>
                  <a:srgbClr val="0070C0"/>
                </a:solidFill>
              </a:rPr>
              <a:t>закрепить умение различать свойства и качества предметов: мягкий - твердый, мокрый – сухой, большой – маленький, громкий – тихий, сладкий – горький;</a:t>
            </a:r>
          </a:p>
          <a:p>
            <a:pPr lvl="0">
              <a:buFont typeface="Wingdings" pitchFamily="2" charset="2"/>
              <a:buChar char="ü"/>
            </a:pPr>
            <a:r>
              <a:rPr lang="ru-RU" sz="1200" dirty="0">
                <a:solidFill>
                  <a:srgbClr val="0070C0"/>
                </a:solidFill>
              </a:rPr>
              <a:t>учить детей определять выделенное свойство словесно (сначала в пассивной форме, а затем в отраженной речи);</a:t>
            </a:r>
          </a:p>
          <a:p>
            <a:pPr lvl="0">
              <a:buFont typeface="Wingdings" pitchFamily="2" charset="2"/>
              <a:buChar char="ü"/>
            </a:pPr>
            <a:r>
              <a:rPr lang="ru-RU" sz="1200" dirty="0">
                <a:solidFill>
                  <a:srgbClr val="0070C0"/>
                </a:solidFill>
              </a:rPr>
              <a:t>формировать у детей поисковые способы ориентировки — пробы при решении игровых и практических задач;</a:t>
            </a:r>
          </a:p>
          <a:p>
            <a:pPr lvl="0">
              <a:buFont typeface="Wingdings" pitchFamily="2" charset="2"/>
              <a:buChar char="ü"/>
            </a:pPr>
            <a:r>
              <a:rPr lang="ru-RU" sz="1200" dirty="0">
                <a:solidFill>
                  <a:srgbClr val="0070C0"/>
                </a:solidFill>
              </a:rPr>
              <a:t>создавать условия для восприятия свойств и качеств предметов в разнообразной деятельности – в игре с дидактическими и сюжетными игрушками, в строительных играх, в продуктивной деятельности (конструирование, лепка, рисование);</a:t>
            </a:r>
          </a:p>
          <a:p>
            <a:pPr lvl="0"/>
            <a:r>
              <a:rPr lang="ru-RU" sz="1200" b="1" dirty="0" smtClean="0"/>
              <a:t>формирование мышления</a:t>
            </a:r>
            <a:r>
              <a:rPr lang="ru-RU" sz="1200" dirty="0" smtClean="0"/>
              <a:t>:</a:t>
            </a:r>
          </a:p>
          <a:p>
            <a:pPr marL="0" lvl="0" indent="0">
              <a:buNone/>
            </a:pPr>
            <a:r>
              <a:rPr lang="ru-RU" sz="1200" dirty="0" smtClean="0"/>
              <a:t>Основные задачи:</a:t>
            </a:r>
          </a:p>
          <a:p>
            <a:pPr lvl="0">
              <a:buFont typeface="Wingdings" pitchFamily="2" charset="2"/>
              <a:buChar char="ü"/>
            </a:pPr>
            <a:r>
              <a:rPr lang="ru-RU" sz="1200" dirty="0">
                <a:solidFill>
                  <a:srgbClr val="0070C0"/>
                </a:solidFill>
              </a:rPr>
              <a:t>продолжать учить детей анализировать условия проблемно-практической задачи и находить способы ее практического  решения;</a:t>
            </a:r>
          </a:p>
          <a:p>
            <a:pPr lvl="0">
              <a:buFont typeface="Wingdings" pitchFamily="2" charset="2"/>
              <a:buChar char="ü"/>
            </a:pPr>
            <a:r>
              <a:rPr lang="ru-RU" sz="1200" dirty="0">
                <a:solidFill>
                  <a:srgbClr val="0070C0"/>
                </a:solidFill>
              </a:rPr>
              <a:t>формировать у детей навык использования предметов-заместителей в игровых и бытовых ситуациях;</a:t>
            </a:r>
          </a:p>
          <a:p>
            <a:pPr lvl="0">
              <a:buFont typeface="Wingdings" pitchFamily="2" charset="2"/>
              <a:buChar char="ü"/>
            </a:pPr>
            <a:r>
              <a:rPr lang="ru-RU" sz="1200" dirty="0">
                <a:solidFill>
                  <a:srgbClr val="0070C0"/>
                </a:solidFill>
              </a:rPr>
              <a:t>продолжать учить детей пользоваться методом проб, как основным методом решения проблемно-практических  задач;</a:t>
            </a:r>
          </a:p>
          <a:p>
            <a:pPr lvl="0">
              <a:buFont typeface="Wingdings" pitchFamily="2" charset="2"/>
              <a:buChar char="ü"/>
            </a:pPr>
            <a:r>
              <a:rPr lang="ru-RU" sz="1200" dirty="0">
                <a:solidFill>
                  <a:srgbClr val="0070C0"/>
                </a:solidFill>
              </a:rPr>
              <a:t>продолжать учить детей обобщать практический  опыт в словесных высказываниях; </a:t>
            </a:r>
          </a:p>
          <a:p>
            <a:pPr lvl="0">
              <a:buFont typeface="Wingdings" pitchFamily="2" charset="2"/>
              <a:buChar char="ü"/>
            </a:pPr>
            <a:r>
              <a:rPr lang="ru-RU" sz="1200" dirty="0">
                <a:solidFill>
                  <a:srgbClr val="0070C0"/>
                </a:solidFill>
              </a:rPr>
              <a:t>создавать предпосылки для развития наглядно-образного мышления: формировать фиксирующую и сопровождающую функции речи в процессе решения наглядно-действенных задач;</a:t>
            </a:r>
          </a:p>
          <a:p>
            <a:pPr marL="0" lvl="0" indent="0">
              <a:buNone/>
            </a:pPr>
            <a:endParaRPr lang="ru-RU" sz="1200" dirty="0" smtClean="0"/>
          </a:p>
          <a:p>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11</a:t>
            </a:fld>
            <a:endParaRPr lang="ru-RU"/>
          </a:p>
        </p:txBody>
      </p:sp>
    </p:spTree>
    <p:extLst>
      <p:ext uri="{BB962C8B-B14F-4D97-AF65-F5344CB8AC3E}">
        <p14:creationId xmlns:p14="http://schemas.microsoft.com/office/powerpoint/2010/main" val="789591814"/>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76672"/>
            <a:ext cx="8640960" cy="6192688"/>
          </a:xfrm>
        </p:spPr>
        <p:txBody>
          <a:bodyPr/>
          <a:lstStyle/>
          <a:p>
            <a:pPr lvl="0">
              <a:buNone/>
            </a:pPr>
            <a:r>
              <a:rPr lang="ru-RU" sz="1200" b="1" dirty="0" smtClean="0">
                <a:solidFill>
                  <a:srgbClr val="0070C0"/>
                </a:solidFill>
              </a:rPr>
              <a:t>ОБРАЗОВАТЕЛЬНАЯ ОБЛОСТЬ «ФОРМИРОВАНИЕ ЭЛЕМЕНТАРНЫХ КОЛИЧЕСТВЕННЫХ ПРЕДСТАВЛЕНИЙ</a:t>
            </a:r>
          </a:p>
          <a:p>
            <a:pPr marL="0" lvl="0" indent="0">
              <a:buNone/>
            </a:pPr>
            <a:r>
              <a:rPr lang="ru-RU" sz="1200" dirty="0" smtClean="0"/>
              <a:t>Основные задачи:</a:t>
            </a:r>
          </a:p>
          <a:p>
            <a:pPr lvl="0">
              <a:buFont typeface="Wingdings" pitchFamily="2" charset="2"/>
              <a:buChar char="ü"/>
            </a:pPr>
            <a:r>
              <a:rPr lang="ru-RU" sz="1200" dirty="0">
                <a:solidFill>
                  <a:srgbClr val="0070C0"/>
                </a:solidFill>
              </a:rPr>
              <a:t>продолжать организовывать практические действия детей с раз­личными предметами и непрерывными множествами (песок, вода, крупа);</a:t>
            </a:r>
          </a:p>
          <a:p>
            <a:pPr lvl="0">
              <a:buFont typeface="Wingdings" pitchFamily="2" charset="2"/>
              <a:buChar char="ü"/>
            </a:pPr>
            <a:r>
              <a:rPr lang="ru-RU" sz="1200" dirty="0">
                <a:solidFill>
                  <a:srgbClr val="0070C0"/>
                </a:solidFill>
              </a:rPr>
              <a:t>совершенствовать, расширять познавательные и речевые возможности детей: формировать умственные действия, осуществляемые в развернутом наглядно-практическом плане; продолжать обучать практическим способам ориентировки (пробы, </a:t>
            </a:r>
            <a:r>
              <a:rPr lang="ru-RU" sz="1200" dirty="0" err="1">
                <a:solidFill>
                  <a:srgbClr val="0070C0"/>
                </a:solidFill>
              </a:rPr>
              <a:t>примеривание</a:t>
            </a:r>
            <a:r>
              <a:rPr lang="ru-RU" sz="1200" dirty="0">
                <a:solidFill>
                  <a:srgbClr val="0070C0"/>
                </a:solidFill>
              </a:rPr>
              <a:t>); развивать мыслительные операции (анализ, сравнение, обобщение); сопровождающую и фиксирующую функции речи;</a:t>
            </a:r>
          </a:p>
          <a:p>
            <a:pPr lvl="0">
              <a:buFont typeface="Wingdings" pitchFamily="2" charset="2"/>
              <a:buChar char="ü"/>
            </a:pPr>
            <a:r>
              <a:rPr lang="ru-RU" sz="1200" dirty="0">
                <a:solidFill>
                  <a:srgbClr val="0070C0"/>
                </a:solidFill>
              </a:rPr>
              <a:t>учить сравнивать множества по количеству, устанавливая равенство или неравенство;</a:t>
            </a:r>
          </a:p>
          <a:p>
            <a:pPr lvl="0">
              <a:buFont typeface="Wingdings" pitchFamily="2" charset="2"/>
              <a:buChar char="ü"/>
            </a:pPr>
            <a:r>
              <a:rPr lang="ru-RU" sz="1200" dirty="0">
                <a:solidFill>
                  <a:srgbClr val="0070C0"/>
                </a:solidFill>
              </a:rPr>
              <a:t>учить осуществлять преобразования множеств, изменяющих и со­храняющих количество;</a:t>
            </a:r>
          </a:p>
          <a:p>
            <a:pPr lvl="0">
              <a:buFont typeface="Wingdings" pitchFamily="2" charset="2"/>
              <a:buChar char="ü"/>
            </a:pPr>
            <a:r>
              <a:rPr lang="ru-RU" sz="1200" dirty="0">
                <a:solidFill>
                  <a:srgbClr val="0070C0"/>
                </a:solidFill>
              </a:rPr>
              <a:t>для сравнения и преобразования множеств учить детей использовать  практические способы  проверки  – приложение  и  наложение;</a:t>
            </a:r>
          </a:p>
          <a:p>
            <a:pPr lvl="0">
              <a:buFont typeface="Wingdings" pitchFamily="2" charset="2"/>
              <a:buChar char="ü"/>
            </a:pPr>
            <a:r>
              <a:rPr lang="ru-RU" sz="1200" dirty="0">
                <a:solidFill>
                  <a:srgbClr val="0070C0"/>
                </a:solidFill>
              </a:rPr>
              <a:t>учить пересчитывать предметы и выполнять различные операции с множествами (сравнение, объединение и разъединение) в пределах трех;</a:t>
            </a:r>
          </a:p>
          <a:p>
            <a:pPr lvl="0"/>
            <a:r>
              <a:rPr lang="ru-RU" sz="1200" b="1" dirty="0" smtClean="0"/>
              <a:t>ознакомление </a:t>
            </a:r>
            <a:r>
              <a:rPr lang="ru-RU" sz="1200" b="1" dirty="0"/>
              <a:t>с </a:t>
            </a:r>
            <a:r>
              <a:rPr lang="ru-RU" sz="1200" b="1" dirty="0" smtClean="0"/>
              <a:t>окружающим</a:t>
            </a:r>
          </a:p>
          <a:p>
            <a:pPr marL="0" lvl="0" indent="0">
              <a:buNone/>
            </a:pPr>
            <a:r>
              <a:rPr lang="ru-RU" sz="1200" dirty="0" smtClean="0"/>
              <a:t>Основные задачи:</a:t>
            </a:r>
          </a:p>
          <a:p>
            <a:pPr>
              <a:buFont typeface="Wingdings" pitchFamily="2" charset="2"/>
              <a:buChar char="ü"/>
            </a:pPr>
            <a:r>
              <a:rPr lang="ru-RU" sz="1200" dirty="0"/>
              <a:t>- </a:t>
            </a:r>
            <a:r>
              <a:rPr lang="ru-RU" sz="1200" dirty="0">
                <a:solidFill>
                  <a:srgbClr val="0070C0"/>
                </a:solidFill>
              </a:rPr>
              <a:t>продолжать расширять ориентировку детей в окружающей действительности;</a:t>
            </a:r>
          </a:p>
          <a:p>
            <a:pPr>
              <a:buFont typeface="Wingdings" pitchFamily="2" charset="2"/>
              <a:buChar char="ü"/>
            </a:pPr>
            <a:r>
              <a:rPr lang="ru-RU" sz="1200" dirty="0">
                <a:solidFill>
                  <a:srgbClr val="0070C0"/>
                </a:solidFill>
              </a:rPr>
              <a:t>- начать формирование у детей представлений о целостности человеческого организма;</a:t>
            </a:r>
          </a:p>
          <a:p>
            <a:pPr>
              <a:buFont typeface="Wingdings" pitchFamily="2" charset="2"/>
              <a:buChar char="ü"/>
            </a:pPr>
            <a:r>
              <a:rPr lang="ru-RU" sz="1200" dirty="0">
                <a:solidFill>
                  <a:srgbClr val="0070C0"/>
                </a:solidFill>
              </a:rPr>
              <a:t>- учить детей наблюдать за деятельностью и поведением человека в повседневной жизни и в труде;</a:t>
            </a:r>
          </a:p>
          <a:p>
            <a:pPr>
              <a:buFont typeface="Wingdings" pitchFamily="2" charset="2"/>
              <a:buChar char="ü"/>
            </a:pPr>
            <a:r>
              <a:rPr lang="ru-RU" sz="1200" dirty="0">
                <a:solidFill>
                  <a:srgbClr val="0070C0"/>
                </a:solidFill>
              </a:rPr>
              <a:t>- знакомить детей предметами окружающей действительности – игрушки, посуда, одежда, мебель;</a:t>
            </a:r>
          </a:p>
          <a:p>
            <a:pPr>
              <a:buFont typeface="Wingdings" pitchFamily="2" charset="2"/>
              <a:buChar char="ü"/>
            </a:pPr>
            <a:r>
              <a:rPr lang="ru-RU" sz="1200" dirty="0">
                <a:solidFill>
                  <a:srgbClr val="0070C0"/>
                </a:solidFill>
              </a:rPr>
              <a:t>- учить детей последовательному изучению объектов живой и неживой природы, наблюдению за ними и их описанию;</a:t>
            </a:r>
          </a:p>
          <a:p>
            <a:pPr>
              <a:buFont typeface="Wingdings" pitchFamily="2" charset="2"/>
              <a:buChar char="ü"/>
            </a:pPr>
            <a:r>
              <a:rPr lang="ru-RU" sz="1200" dirty="0">
                <a:solidFill>
                  <a:srgbClr val="0070C0"/>
                </a:solidFill>
              </a:rPr>
              <a:t>- формировать у детей временные представления: лето, осень, зима;</a:t>
            </a:r>
          </a:p>
          <a:p>
            <a:pPr>
              <a:buFont typeface="Wingdings" pitchFamily="2" charset="2"/>
              <a:buChar char="ü"/>
            </a:pPr>
            <a:r>
              <a:rPr lang="ru-RU" sz="1200" dirty="0">
                <a:solidFill>
                  <a:srgbClr val="0070C0"/>
                </a:solidFill>
              </a:rPr>
              <a:t>- развивать умение детей действовать с объектами природы на основе выделенных признаков и представлений о них;</a:t>
            </a:r>
          </a:p>
          <a:p>
            <a:pPr>
              <a:buFont typeface="Wingdings" pitchFamily="2" charset="2"/>
              <a:buChar char="ü"/>
            </a:pPr>
            <a:r>
              <a:rPr lang="ru-RU" sz="1200" dirty="0">
                <a:solidFill>
                  <a:srgbClr val="0070C0"/>
                </a:solidFill>
              </a:rPr>
              <a:t>- формировать у детей представления о живой и неживой природе; </a:t>
            </a:r>
          </a:p>
          <a:p>
            <a:pPr>
              <a:buFont typeface="Wingdings" pitchFamily="2" charset="2"/>
              <a:buChar char="ü"/>
            </a:pPr>
            <a:r>
              <a:rPr lang="ru-RU" sz="1200" dirty="0">
                <a:solidFill>
                  <a:srgbClr val="0070C0"/>
                </a:solidFill>
              </a:rPr>
              <a:t>- учить выделять характерные признаки объектов живой и неживой природы;</a:t>
            </a:r>
          </a:p>
          <a:p>
            <a:pPr>
              <a:buFont typeface="Wingdings" pitchFamily="2" charset="2"/>
              <a:buChar char="ü"/>
            </a:pPr>
            <a:r>
              <a:rPr lang="ru-RU" sz="1200" dirty="0">
                <a:solidFill>
                  <a:srgbClr val="0070C0"/>
                </a:solidFill>
              </a:rPr>
              <a:t>- учить детей наблюдениям в природе и за изменениями в природе и погоде;</a:t>
            </a:r>
          </a:p>
          <a:p>
            <a:pPr>
              <a:buFont typeface="Wingdings" pitchFamily="2" charset="2"/>
              <a:buChar char="ü"/>
            </a:pPr>
            <a:r>
              <a:rPr lang="ru-RU" sz="1200" dirty="0">
                <a:solidFill>
                  <a:srgbClr val="0070C0"/>
                </a:solidFill>
              </a:rPr>
              <a:t>- воспитывать у детей основы экологической культуры: эмоциональное, бережное отношение к природе;</a:t>
            </a:r>
          </a:p>
          <a:p>
            <a:pPr lvl="0">
              <a:buFont typeface="Wingdings" pitchFamily="2" charset="2"/>
              <a:buChar char="ü"/>
            </a:pPr>
            <a:endParaRPr lang="ru-RU" sz="1200" b="1" dirty="0">
              <a:solidFill>
                <a:srgbClr val="0070C0"/>
              </a:solidFill>
            </a:endParaRPr>
          </a:p>
          <a:p>
            <a:pPr marL="0" indent="0">
              <a:buNone/>
            </a:pPr>
            <a:endParaRPr lang="ru-RU" sz="1400"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12</a:t>
            </a:fld>
            <a:endParaRPr lang="ru-RU"/>
          </a:p>
        </p:txBody>
      </p:sp>
    </p:spTree>
    <p:extLst>
      <p:ext uri="{BB962C8B-B14F-4D97-AF65-F5344CB8AC3E}">
        <p14:creationId xmlns:p14="http://schemas.microsoft.com/office/powerpoint/2010/main" val="1971765036"/>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640960" cy="868346"/>
          </a:xfrm>
        </p:spPr>
        <p:txBody>
          <a:bodyPr>
            <a:normAutofit fontScale="90000"/>
          </a:bodyPr>
          <a:lstStyle/>
          <a:p>
            <a:pPr algn="ctr"/>
            <a:r>
              <a:rPr lang="ru-RU" sz="1800" b="1" dirty="0" smtClean="0">
                <a:solidFill>
                  <a:srgbClr val="0070C0"/>
                </a:solidFill>
              </a:rPr>
              <a:t>ОБРАЗОВАТЕЛЬНАЯ ОБЛАСТЬ «РЕЧЕВОЕ РАЗВИТИЕ»</a:t>
            </a:r>
            <a:r>
              <a:rPr lang="ru-RU" dirty="0" smtClean="0">
                <a:solidFill>
                  <a:srgbClr val="0070C0"/>
                </a:solidFill>
              </a:rPr>
              <a:t/>
            </a:r>
            <a:br>
              <a:rPr lang="ru-RU" dirty="0" smtClean="0">
                <a:solidFill>
                  <a:srgbClr val="0070C0"/>
                </a:solidFill>
              </a:rPr>
            </a:br>
            <a:endParaRPr lang="ru-RU" dirty="0">
              <a:solidFill>
                <a:srgbClr val="0070C0"/>
              </a:solidFill>
            </a:endParaRPr>
          </a:p>
        </p:txBody>
      </p:sp>
      <p:sp>
        <p:nvSpPr>
          <p:cNvPr id="3" name="Содержимое 2"/>
          <p:cNvSpPr>
            <a:spLocks noGrp="1"/>
          </p:cNvSpPr>
          <p:nvPr>
            <p:ph idx="1"/>
          </p:nvPr>
        </p:nvSpPr>
        <p:spPr>
          <a:xfrm>
            <a:off x="428596" y="1052736"/>
            <a:ext cx="8143932" cy="5421216"/>
          </a:xfrm>
        </p:spPr>
        <p:txBody>
          <a:bodyPr>
            <a:noAutofit/>
          </a:bodyPr>
          <a:lstStyle/>
          <a:p>
            <a:pPr marL="0" indent="0">
              <a:buNone/>
            </a:pPr>
            <a:r>
              <a:rPr lang="ru-RU" sz="1200" dirty="0"/>
              <a:t>Основными задачами обучения и воспитания выступают:</a:t>
            </a:r>
          </a:p>
          <a:p>
            <a:pPr lvl="0">
              <a:buFont typeface="Wingdings" pitchFamily="2" charset="2"/>
              <a:buChar char="ü"/>
            </a:pPr>
            <a:r>
              <a:rPr lang="ru-RU" sz="1200" dirty="0">
                <a:solidFill>
                  <a:srgbClr val="0070C0"/>
                </a:solidFill>
              </a:rPr>
              <a:t>формировать у детей умения высказывать свои потребности в активной фразовой речи;</a:t>
            </a:r>
          </a:p>
          <a:p>
            <a:pPr lvl="0">
              <a:buFont typeface="Wingdings" pitchFamily="2" charset="2"/>
              <a:buChar char="ü"/>
            </a:pPr>
            <a:r>
              <a:rPr lang="ru-RU" sz="1200" dirty="0">
                <a:solidFill>
                  <a:srgbClr val="0070C0"/>
                </a:solidFill>
              </a:rPr>
              <a:t>учить детей узнавать и описывать действия персонажей по картинкам;</a:t>
            </a:r>
          </a:p>
          <a:p>
            <a:pPr lvl="0">
              <a:buFont typeface="Wingdings" pitchFamily="2" charset="2"/>
              <a:buChar char="ü"/>
            </a:pPr>
            <a:r>
              <a:rPr lang="ru-RU" sz="1200" dirty="0">
                <a:solidFill>
                  <a:srgbClr val="0070C0"/>
                </a:solidFill>
              </a:rPr>
              <a:t>учить детей пользоваться фразовой речью, состоящей из двух-трех слов; </a:t>
            </a:r>
          </a:p>
          <a:p>
            <a:pPr lvl="0">
              <a:buFont typeface="Wingdings" pitchFamily="2" charset="2"/>
              <a:buChar char="ü"/>
            </a:pPr>
            <a:r>
              <a:rPr lang="ru-RU" sz="1200" dirty="0">
                <a:solidFill>
                  <a:srgbClr val="0070C0"/>
                </a:solidFill>
              </a:rPr>
              <a:t>воспитывать у детей интерес к собственным высказываниям и высказываниям сверстников о наблюдаемых явлениях природы и социальных явлениях;</a:t>
            </a:r>
          </a:p>
          <a:p>
            <a:pPr lvl="0">
              <a:buFont typeface="Wingdings" pitchFamily="2" charset="2"/>
              <a:buChar char="ü"/>
            </a:pPr>
            <a:r>
              <a:rPr lang="ru-RU" sz="1200" dirty="0">
                <a:solidFill>
                  <a:srgbClr val="0070C0"/>
                </a:solidFill>
              </a:rPr>
              <a:t>разучивать с детьми </a:t>
            </a:r>
            <a:r>
              <a:rPr lang="ru-RU" sz="1200" dirty="0" err="1">
                <a:solidFill>
                  <a:srgbClr val="0070C0"/>
                </a:solidFill>
              </a:rPr>
              <a:t>потешки</a:t>
            </a:r>
            <a:r>
              <a:rPr lang="ru-RU" sz="1200" dirty="0">
                <a:solidFill>
                  <a:srgbClr val="0070C0"/>
                </a:solidFill>
              </a:rPr>
              <a:t>, стихи, поговорки, считалки;</a:t>
            </a:r>
          </a:p>
          <a:p>
            <a:pPr lvl="0">
              <a:buFont typeface="Wingdings" pitchFamily="2" charset="2"/>
              <a:buChar char="ü"/>
            </a:pPr>
            <a:r>
              <a:rPr lang="ru-RU" sz="1200" dirty="0">
                <a:solidFill>
                  <a:srgbClr val="0070C0"/>
                </a:solidFill>
              </a:rPr>
              <a:t>учить детей составлять небольшие рассказы в форме диалога с использованием игрушек;</a:t>
            </a:r>
          </a:p>
          <a:p>
            <a:pPr lvl="0">
              <a:buFont typeface="Wingdings" pitchFamily="2" charset="2"/>
              <a:buChar char="ü"/>
            </a:pPr>
            <a:r>
              <a:rPr lang="ru-RU" sz="1200" dirty="0">
                <a:solidFill>
                  <a:srgbClr val="0070C0"/>
                </a:solidFill>
              </a:rPr>
              <a:t>учить детей употреблять глаголы 1-го и 3-го лица ед. числа и 3-го лица множественного числа («Я рисую», «Катя танцует»,  «Дети </a:t>
            </a:r>
            <a:r>
              <a:rPr lang="ru-RU" sz="1200" dirty="0" smtClean="0">
                <a:solidFill>
                  <a:srgbClr val="0070C0"/>
                </a:solidFill>
              </a:rPr>
              <a:t> гуляют</a:t>
            </a:r>
            <a:r>
              <a:rPr lang="ru-RU" sz="1200" dirty="0">
                <a:solidFill>
                  <a:srgbClr val="0070C0"/>
                </a:solidFill>
              </a:rPr>
              <a:t>»);</a:t>
            </a:r>
          </a:p>
          <a:p>
            <a:pPr lvl="0">
              <a:buFont typeface="Wingdings" pitchFamily="2" charset="2"/>
              <a:buChar char="ü"/>
            </a:pPr>
            <a:r>
              <a:rPr lang="ru-RU" sz="1200" dirty="0">
                <a:solidFill>
                  <a:srgbClr val="0070C0"/>
                </a:solidFill>
              </a:rPr>
              <a:t>формировать у детей грамматический строй речи (согласование глаголов с существительными, родительный падеж имен существительных);</a:t>
            </a:r>
          </a:p>
          <a:p>
            <a:pPr lvl="0">
              <a:buFont typeface="Wingdings" pitchFamily="2" charset="2"/>
              <a:buChar char="ü"/>
            </a:pPr>
            <a:r>
              <a:rPr lang="ru-RU" sz="1200" dirty="0">
                <a:solidFill>
                  <a:srgbClr val="0070C0"/>
                </a:solidFill>
              </a:rPr>
              <a:t>учить детей употреблять в активной речи предлоги </a:t>
            </a:r>
            <a:r>
              <a:rPr lang="ru-RU" sz="1200" i="1" dirty="0">
                <a:solidFill>
                  <a:srgbClr val="0070C0"/>
                </a:solidFill>
              </a:rPr>
              <a:t>на, под, в</a:t>
            </a:r>
            <a:r>
              <a:rPr lang="ru-RU" sz="1200" dirty="0">
                <a:solidFill>
                  <a:srgbClr val="0070C0"/>
                </a:solidFill>
              </a:rPr>
              <a:t>;</a:t>
            </a:r>
          </a:p>
          <a:p>
            <a:pPr lvl="0">
              <a:buFont typeface="Wingdings" pitchFamily="2" charset="2"/>
              <a:buChar char="ü"/>
            </a:pPr>
            <a:r>
              <a:rPr lang="ru-RU" sz="1200" dirty="0">
                <a:solidFill>
                  <a:srgbClr val="0070C0"/>
                </a:solidFill>
              </a:rPr>
              <a:t>развивать у детей речевые формы общения со взрослыми и сверстниками;</a:t>
            </a:r>
          </a:p>
          <a:p>
            <a:pPr lvl="0">
              <a:buFont typeface="Wingdings" pitchFamily="2" charset="2"/>
              <a:buChar char="ü"/>
            </a:pPr>
            <a:r>
              <a:rPr lang="ru-RU" sz="1200" dirty="0">
                <a:solidFill>
                  <a:srgbClr val="0070C0"/>
                </a:solidFill>
              </a:rPr>
              <a:t>учить детей составлять описательные рассказы по предъявляемым игрушкам;</a:t>
            </a:r>
          </a:p>
          <a:p>
            <a:pPr lvl="0">
              <a:buFont typeface="Wingdings" pitchFamily="2" charset="2"/>
              <a:buChar char="ü"/>
            </a:pPr>
            <a:r>
              <a:rPr lang="ru-RU" sz="1200" dirty="0">
                <a:solidFill>
                  <a:srgbClr val="0070C0"/>
                </a:solidFill>
              </a:rPr>
              <a:t>развивать у детей познавательную функцию речи: задавать вопросы и отвечать на  вопросы;</a:t>
            </a:r>
          </a:p>
          <a:p>
            <a:pPr lvl="0">
              <a:buFont typeface="Wingdings" pitchFamily="2" charset="2"/>
              <a:buChar char="ü"/>
            </a:pPr>
            <a:r>
              <a:rPr lang="ru-RU" sz="1200" dirty="0">
                <a:solidFill>
                  <a:srgbClr val="0070C0"/>
                </a:solidFill>
              </a:rPr>
              <a:t>стимулировать активную позицию ребенка в реализации имеющихся у него языковых способностей;</a:t>
            </a:r>
          </a:p>
          <a:p>
            <a:pPr marL="0" indent="0" algn="just">
              <a:buNone/>
            </a:pPr>
            <a:endParaRPr lang="ru-RU" sz="1200"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13</a:t>
            </a:fld>
            <a:endParaRPr lang="ru-RU"/>
          </a:p>
        </p:txBody>
      </p:sp>
      <p:pic>
        <p:nvPicPr>
          <p:cNvPr id="1026" name="Picture 2" descr="C:\Documents and Settings\Администратор\Рабочий стол\материалы из интернета\разное\анимашки\574a61436c4d46c39fe790e129042249.gif"/>
          <p:cNvPicPr>
            <a:picLocks noChangeAspect="1" noChangeArrowheads="1" noCrop="1"/>
          </p:cNvPicPr>
          <p:nvPr/>
        </p:nvPicPr>
        <p:blipFill>
          <a:blip r:embed="rId2" cstate="print"/>
          <a:srcRect/>
          <a:stretch>
            <a:fillRect/>
          </a:stretch>
        </p:blipFill>
        <p:spPr bwMode="auto">
          <a:xfrm>
            <a:off x="7486078" y="18952"/>
            <a:ext cx="1285876" cy="878682"/>
          </a:xfrm>
          <a:prstGeom prst="rect">
            <a:avLst/>
          </a:prstGeom>
          <a:noFill/>
        </p:spPr>
      </p:pic>
    </p:spTree>
    <p:extLst>
      <p:ext uri="{BB962C8B-B14F-4D97-AF65-F5344CB8AC3E}">
        <p14:creationId xmlns:p14="http://schemas.microsoft.com/office/powerpoint/2010/main" val="3051007747"/>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772400" cy="4114800"/>
          </a:xfrm>
        </p:spPr>
        <p:txBody>
          <a:bodyPr/>
          <a:lstStyle/>
          <a:p>
            <a:endParaRPr lang="ru-RU" sz="1200" dirty="0" smtClean="0"/>
          </a:p>
          <a:p>
            <a:pPr marL="0" indent="0" algn="ctr">
              <a:buNone/>
            </a:pPr>
            <a:r>
              <a:rPr lang="ru-RU" sz="1600" b="1" dirty="0" smtClean="0">
                <a:solidFill>
                  <a:srgbClr val="0070C0"/>
                </a:solidFill>
              </a:rPr>
              <a:t>ОБРАЗОВАТЕЛЬНАЯ ОБЛОСТЬ </a:t>
            </a:r>
            <a:r>
              <a:rPr lang="ru-RU" sz="1600" dirty="0" smtClean="0">
                <a:solidFill>
                  <a:srgbClr val="0070C0"/>
                </a:solidFill>
              </a:rPr>
              <a:t>«</a:t>
            </a:r>
            <a:r>
              <a:rPr lang="ru-RU" sz="1600" b="1" dirty="0" smtClean="0">
                <a:solidFill>
                  <a:srgbClr val="0070C0"/>
                </a:solidFill>
              </a:rPr>
              <a:t>ХУДОЖЕСТВЕННО-ЭСТЕТИЧЕСКОЕ </a:t>
            </a:r>
            <a:r>
              <a:rPr lang="ru-RU" sz="1600" b="1" dirty="0">
                <a:solidFill>
                  <a:srgbClr val="0070C0"/>
                </a:solidFill>
              </a:rPr>
              <a:t>РАЗВИТИЕ» </a:t>
            </a:r>
            <a:endParaRPr lang="ru-RU" sz="1600" dirty="0">
              <a:solidFill>
                <a:srgbClr val="0070C0"/>
              </a:solidFill>
            </a:endParaRPr>
          </a:p>
          <a:p>
            <a:endParaRPr lang="ru-RU" sz="1600" dirty="0" smtClean="0">
              <a:solidFill>
                <a:srgbClr val="0070C0"/>
              </a:solidFill>
            </a:endParaRPr>
          </a:p>
          <a:p>
            <a:pPr marL="0" indent="0">
              <a:buNone/>
            </a:pPr>
            <a:r>
              <a:rPr lang="ru-RU" sz="1400" dirty="0" smtClean="0"/>
              <a:t>основными </a:t>
            </a:r>
            <a:r>
              <a:rPr lang="ru-RU" sz="1400" dirty="0"/>
              <a:t>задачами образовательной деятельности являются:</a:t>
            </a:r>
          </a:p>
          <a:p>
            <a:pPr lvl="0">
              <a:buFont typeface="Wingdings" pitchFamily="2" charset="2"/>
              <a:buChar char="ü"/>
            </a:pPr>
            <a:r>
              <a:rPr lang="ru-RU" sz="1400" dirty="0">
                <a:solidFill>
                  <a:srgbClr val="0070C0"/>
                </a:solidFill>
              </a:rPr>
              <a:t>продолжать учить детей внимательно слушать музыкальные произведения и игру на различных музыкальных инструментах; </a:t>
            </a:r>
          </a:p>
          <a:p>
            <a:pPr lvl="0">
              <a:buFont typeface="Wingdings" pitchFamily="2" charset="2"/>
              <a:buChar char="ü"/>
            </a:pPr>
            <a:r>
              <a:rPr lang="ru-RU" sz="1400" dirty="0">
                <a:solidFill>
                  <a:srgbClr val="0070C0"/>
                </a:solidFill>
              </a:rPr>
              <a:t>развивать слуховой опыт детей с целью формирования произвольного слухового внимания к звукам с их последующей дифференциацией и запоминанием; </a:t>
            </a:r>
          </a:p>
          <a:p>
            <a:pPr lvl="0">
              <a:buFont typeface="Wingdings" pitchFamily="2" charset="2"/>
              <a:buChar char="ü"/>
            </a:pPr>
            <a:r>
              <a:rPr lang="ru-RU" sz="1400" dirty="0">
                <a:solidFill>
                  <a:srgbClr val="0070C0"/>
                </a:solidFill>
              </a:rPr>
              <a:t>учить соотносить характер музыки с характером и повадками персонажей сказок и представителей животного мира;</a:t>
            </a:r>
          </a:p>
          <a:p>
            <a:pPr lvl="0">
              <a:buFont typeface="Wingdings" pitchFamily="2" charset="2"/>
              <a:buChar char="ü"/>
            </a:pPr>
            <a:r>
              <a:rPr lang="ru-RU" sz="1400" dirty="0">
                <a:solidFill>
                  <a:srgbClr val="0070C0"/>
                </a:solidFill>
              </a:rPr>
              <a:t>учить детей петь индивидуально, подпевая взрослому слоги и слова в знакомых песнях;</a:t>
            </a:r>
          </a:p>
          <a:p>
            <a:pPr lvl="0">
              <a:buFont typeface="Wingdings" pitchFamily="2" charset="2"/>
              <a:buChar char="ü"/>
            </a:pPr>
            <a:r>
              <a:rPr lang="ru-RU" sz="1400" dirty="0">
                <a:solidFill>
                  <a:srgbClr val="0070C0"/>
                </a:solidFill>
              </a:rPr>
              <a:t>учить согласовывать движения с началом и окончанием музыки, менять движения с изменением музыки;</a:t>
            </a:r>
          </a:p>
          <a:p>
            <a:pPr lvl="0">
              <a:buFont typeface="Wingdings" pitchFamily="2" charset="2"/>
              <a:buChar char="ü"/>
            </a:pPr>
            <a:r>
              <a:rPr lang="ru-RU" sz="1400" dirty="0">
                <a:solidFill>
                  <a:srgbClr val="0070C0"/>
                </a:solidFill>
              </a:rPr>
              <a:t>учить выполнять элементарные движения с предметами (платочками, погремушками, султанчиками) и танцевальные движения, выполняемым под веселую музыку;</a:t>
            </a:r>
          </a:p>
          <a:p>
            <a:pPr lvl="0">
              <a:buFont typeface="Wingdings" pitchFamily="2" charset="2"/>
              <a:buChar char="ü"/>
            </a:pPr>
            <a:r>
              <a:rPr lang="ru-RU" sz="1400" dirty="0">
                <a:solidFill>
                  <a:srgbClr val="0070C0"/>
                </a:solidFill>
              </a:rPr>
              <a:t>учить детей проявлять эмоциональное отношение к проведению  праздничных утренников,  занятий – развлечений и досуговой деятельности;</a:t>
            </a:r>
          </a:p>
          <a:p>
            <a:pPr marL="0" indent="0">
              <a:buNone/>
            </a:pPr>
            <a:endParaRPr lang="ru-RU"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14</a:t>
            </a:fld>
            <a:endParaRPr lang="ru-RU"/>
          </a:p>
        </p:txBody>
      </p:sp>
    </p:spTree>
    <p:extLst>
      <p:ext uri="{BB962C8B-B14F-4D97-AF65-F5344CB8AC3E}">
        <p14:creationId xmlns:p14="http://schemas.microsoft.com/office/powerpoint/2010/main" val="3144555536"/>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568952" cy="5832648"/>
          </a:xfrm>
        </p:spPr>
        <p:txBody>
          <a:bodyPr>
            <a:normAutofit fontScale="90000"/>
          </a:bodyPr>
          <a:lstStyle/>
          <a:p>
            <a:pPr marL="285750" lvl="0" indent="-285750" algn="l">
              <a:buFont typeface="Wingdings" pitchFamily="2" charset="2"/>
              <a:buChar char="ü"/>
            </a:pP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dirty="0" smtClean="0"/>
              <a:t>       </a:t>
            </a:r>
            <a:r>
              <a:rPr lang="ru-RU" sz="1800" b="1" dirty="0" smtClean="0">
                <a:solidFill>
                  <a:srgbClr val="0070C0"/>
                </a:solidFill>
                <a:latin typeface="Times New Roman" pitchFamily="18" charset="0"/>
                <a:cs typeface="Times New Roman" pitchFamily="18" charset="0"/>
              </a:rPr>
              <a:t>ОБРАЗОВАТЕЛЬНАЯ </a:t>
            </a:r>
            <a:r>
              <a:rPr lang="ru-RU" sz="1800" b="1" dirty="0">
                <a:solidFill>
                  <a:srgbClr val="0070C0"/>
                </a:solidFill>
                <a:latin typeface="Times New Roman" pitchFamily="18" charset="0"/>
                <a:cs typeface="Times New Roman" pitchFamily="18" charset="0"/>
              </a:rPr>
              <a:t>ОБЛАСТЬ «ФИЗИЧЕСКОЕ </a:t>
            </a:r>
            <a:r>
              <a:rPr lang="ru-RU" sz="1800" b="1" dirty="0" smtClean="0">
                <a:solidFill>
                  <a:srgbClr val="0070C0"/>
                </a:solidFill>
                <a:latin typeface="Times New Roman" pitchFamily="18" charset="0"/>
                <a:cs typeface="Times New Roman" pitchFamily="18" charset="0"/>
              </a:rPr>
              <a:t>РАЗВИТИЕ</a:t>
            </a:r>
            <a:br>
              <a:rPr lang="ru-RU" sz="1800" b="1" dirty="0" smtClean="0">
                <a:solidFill>
                  <a:srgbClr val="0070C0"/>
                </a:solidFill>
                <a:latin typeface="Times New Roman" pitchFamily="18" charset="0"/>
                <a:cs typeface="Times New Roman" pitchFamily="18" charset="0"/>
              </a:rPr>
            </a:br>
            <a:r>
              <a:rPr lang="ru-RU" sz="1600" dirty="0" smtClean="0">
                <a:solidFill>
                  <a:schemeClr val="tx1"/>
                </a:solidFill>
              </a:rPr>
              <a:t>В </a:t>
            </a:r>
            <a:r>
              <a:rPr lang="ru-RU" sz="1600" dirty="0">
                <a:solidFill>
                  <a:schemeClr val="tx1"/>
                </a:solidFill>
              </a:rPr>
              <a:t>данной области Программы рассматриваются условия, необходимые для защиты, сохранения и укрепления здоровья ребенка, определяются задачи формирования предпосылок и конкретных способов здорового образа жизни ребенка и членов его семьи.  </a:t>
            </a:r>
            <a:br>
              <a:rPr lang="ru-RU" sz="1600" dirty="0">
                <a:solidFill>
                  <a:schemeClr val="tx1"/>
                </a:solidFill>
              </a:rPr>
            </a:br>
            <a:r>
              <a:rPr lang="ru-RU" sz="1600" b="1" i="1" dirty="0">
                <a:solidFill>
                  <a:schemeClr val="tx1"/>
                </a:solidFill>
              </a:rPr>
              <a:t>Основные направления работы по физическому воспитанию:</a:t>
            </a:r>
            <a:r>
              <a:rPr lang="ru-RU" sz="1600" dirty="0">
                <a:solidFill>
                  <a:schemeClr val="tx1"/>
                </a:solidFill>
              </a:rPr>
              <a:t> метание, построение, ходьба, бег, ползание, лазание, </a:t>
            </a:r>
            <a:r>
              <a:rPr lang="ru-RU" sz="1600" dirty="0" err="1">
                <a:solidFill>
                  <a:schemeClr val="tx1"/>
                </a:solidFill>
              </a:rPr>
              <a:t>перелазание</a:t>
            </a:r>
            <a:r>
              <a:rPr lang="ru-RU" sz="1600" dirty="0">
                <a:solidFill>
                  <a:schemeClr val="tx1"/>
                </a:solidFill>
              </a:rPr>
              <a:t>, прыжки, общеразвивающие упражнения (упражнения без предметов, упражнения с предметами, упражнения, направленные на формирование правильной осанки, упражнения для развития равновесия, подвижные </a:t>
            </a:r>
            <a:r>
              <a:rPr lang="ru-RU" sz="1600" dirty="0" smtClean="0">
                <a:solidFill>
                  <a:schemeClr val="tx1"/>
                </a:solidFill>
              </a:rPr>
              <a:t>игры, плавание).</a:t>
            </a:r>
            <a:br>
              <a:rPr lang="ru-RU" sz="1600" dirty="0" smtClean="0">
                <a:solidFill>
                  <a:schemeClr val="tx1"/>
                </a:solidFill>
              </a:rPr>
            </a:br>
            <a:r>
              <a:rPr lang="ru-RU" sz="1600" dirty="0" smtClean="0">
                <a:solidFill>
                  <a:schemeClr val="tx1"/>
                </a:solidFill>
              </a:rPr>
              <a:t>Основные задачи:</a:t>
            </a:r>
            <a:br>
              <a:rPr lang="ru-RU" sz="1600" dirty="0" smtClean="0">
                <a:solidFill>
                  <a:schemeClr val="tx1"/>
                </a:solidFill>
              </a:rPr>
            </a:br>
            <a:r>
              <a:rPr lang="ru-RU" sz="1600" dirty="0" smtClean="0">
                <a:solidFill>
                  <a:srgbClr val="0070C0"/>
                </a:solidFill>
              </a:rPr>
              <a:t/>
            </a:r>
            <a:br>
              <a:rPr lang="ru-RU" sz="1600" dirty="0" smtClean="0">
                <a:solidFill>
                  <a:srgbClr val="0070C0"/>
                </a:solidFill>
              </a:rPr>
            </a:br>
            <a:r>
              <a:rPr lang="ru-RU" sz="1600" dirty="0" smtClean="0">
                <a:solidFill>
                  <a:srgbClr val="0070C0"/>
                </a:solidFill>
              </a:rPr>
              <a:t>- учить </a:t>
            </a:r>
            <a:r>
              <a:rPr lang="ru-RU" sz="1600" dirty="0">
                <a:solidFill>
                  <a:srgbClr val="0070C0"/>
                </a:solidFill>
              </a:rPr>
              <a:t>детей выполнять инструкцию взрослого, поворачиваться к нему лицом, когда он говорит;</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выполнять движения и действия по подражанию, показу и речевой инструкции взрослого;</a:t>
            </a:r>
            <a:br>
              <a:rPr lang="ru-RU" sz="1600" dirty="0">
                <a:solidFill>
                  <a:srgbClr val="0070C0"/>
                </a:solidFill>
              </a:rPr>
            </a:br>
            <a:r>
              <a:rPr lang="ru-RU" sz="1600" dirty="0" smtClean="0">
                <a:solidFill>
                  <a:srgbClr val="0070C0"/>
                </a:solidFill>
              </a:rPr>
              <a:t>- формировать </a:t>
            </a:r>
            <a:r>
              <a:rPr lang="ru-RU" sz="1600" dirty="0">
                <a:solidFill>
                  <a:srgbClr val="0070C0"/>
                </a:solidFill>
              </a:rPr>
              <a:t>у детей интерес к участию в подвижных играх, знать правила некоторых подвижных игр; </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бросать мяч  в цель двумя руками;</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ловить мяч среднего размера;</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строиться и ходить в шеренге по опорному знаку –  веревка, лента, палки;</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ходить по «дорожке» и «следам»;</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бегать вслед за воспитателем; </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прыгать на двух ногах на месте, передвигаться прыжками;</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ползать по гимнастической скамейке;</a:t>
            </a:r>
            <a:br>
              <a:rPr lang="ru-RU" sz="1600" dirty="0">
                <a:solidFill>
                  <a:srgbClr val="0070C0"/>
                </a:solidFill>
              </a:rPr>
            </a:br>
            <a:r>
              <a:rPr lang="ru-RU" sz="1600" dirty="0" smtClean="0">
                <a:solidFill>
                  <a:srgbClr val="0070C0"/>
                </a:solidFill>
              </a:rPr>
              <a:t>- формировать </a:t>
            </a:r>
            <a:r>
              <a:rPr lang="ru-RU" sz="1600" dirty="0">
                <a:solidFill>
                  <a:srgbClr val="0070C0"/>
                </a:solidFill>
              </a:rPr>
              <a:t>у детей умение подползать под скамейку;</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переворачиваться из положения лежа на спине в положение лежа на животе;</a:t>
            </a:r>
            <a:br>
              <a:rPr lang="ru-RU" sz="1600" dirty="0">
                <a:solidFill>
                  <a:srgbClr val="0070C0"/>
                </a:solidFill>
              </a:rPr>
            </a:br>
            <a:r>
              <a:rPr lang="ru-RU" sz="1600" dirty="0" smtClean="0">
                <a:solidFill>
                  <a:srgbClr val="0070C0"/>
                </a:solidFill>
              </a:rPr>
              <a:t>- учить </a:t>
            </a:r>
            <a:r>
              <a:rPr lang="ru-RU" sz="1600" dirty="0">
                <a:solidFill>
                  <a:srgbClr val="0070C0"/>
                </a:solidFill>
              </a:rPr>
              <a:t>детей подтягиваться на перекладине.</a:t>
            </a:r>
            <a:br>
              <a:rPr lang="ru-RU" sz="1600" dirty="0">
                <a:solidFill>
                  <a:srgbClr val="0070C0"/>
                </a:solidFill>
              </a:rPr>
            </a:br>
            <a:r>
              <a:rPr lang="ru-RU" sz="1300" b="1" i="1" dirty="0"/>
              <a:t/>
            </a:r>
            <a:br>
              <a:rPr lang="ru-RU" sz="1300" b="1" i="1" dirty="0"/>
            </a:br>
            <a:r>
              <a:rPr lang="ru-RU" sz="1300" b="1" dirty="0" smtClean="0">
                <a:solidFill>
                  <a:srgbClr val="0070C0"/>
                </a:solidFill>
                <a:latin typeface="Times New Roman" pitchFamily="18" charset="0"/>
                <a:cs typeface="Times New Roman" pitchFamily="18" charset="0"/>
              </a:rPr>
              <a:t/>
            </a:r>
            <a:br>
              <a:rPr lang="ru-RU" sz="1300" b="1" dirty="0" smtClean="0">
                <a:solidFill>
                  <a:srgbClr val="0070C0"/>
                </a:solidFill>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sz="2000" b="1" dirty="0" smtClean="0">
                <a:solidFill>
                  <a:schemeClr val="tx1"/>
                </a:solidFill>
                <a:latin typeface="Times New Roman" pitchFamily="18" charset="0"/>
                <a:cs typeface="Times New Roman" pitchFamily="18" charset="0"/>
              </a:rPr>
              <a:t>»</a:t>
            </a:r>
            <a:endParaRPr lang="ru-RU" sz="2000"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15</a:t>
            </a:fld>
            <a:endParaRPr lang="ru-RU"/>
          </a:p>
        </p:txBody>
      </p:sp>
      <p:pic>
        <p:nvPicPr>
          <p:cNvPr id="3074" name="Picture 2" descr="C:\Documents and Settings\Администратор\Рабочий стол\материалы из интернета\разное\анимашки\п.gif"/>
          <p:cNvPicPr>
            <a:picLocks noChangeAspect="1" noChangeArrowheads="1" noCrop="1"/>
          </p:cNvPicPr>
          <p:nvPr/>
        </p:nvPicPr>
        <p:blipFill>
          <a:blip r:embed="rId2" cstate="print"/>
          <a:srcRect/>
          <a:stretch>
            <a:fillRect/>
          </a:stretch>
        </p:blipFill>
        <p:spPr bwMode="auto">
          <a:xfrm>
            <a:off x="7786710" y="142852"/>
            <a:ext cx="762000" cy="1228725"/>
          </a:xfrm>
          <a:prstGeom prst="rect">
            <a:avLst/>
          </a:prstGeom>
          <a:noFill/>
        </p:spPr>
      </p:pic>
    </p:spTree>
    <p:extLst>
      <p:ext uri="{BB962C8B-B14F-4D97-AF65-F5344CB8AC3E}">
        <p14:creationId xmlns:p14="http://schemas.microsoft.com/office/powerpoint/2010/main" val="852041160"/>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476672"/>
            <a:ext cx="7353328" cy="510896"/>
          </a:xfrm>
        </p:spPr>
        <p:txBody>
          <a:bodyPr>
            <a:normAutofit fontScale="90000"/>
          </a:bodyPr>
          <a:lstStyle/>
          <a:p>
            <a:pPr indent="0"/>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1800" b="1" dirty="0" smtClean="0">
                <a:solidFill>
                  <a:srgbClr val="0070C0"/>
                </a:solidFill>
                <a:latin typeface="Times New Roman" pitchFamily="18" charset="0"/>
                <a:cs typeface="Times New Roman" pitchFamily="18" charset="0"/>
              </a:rPr>
              <a:t>Взаимодействие педагогического коллектива с семьей детей с легкой умственной отсталостью (интеллектуальными нарушениям)</a:t>
            </a:r>
            <a:r>
              <a:rPr lang="ru-RU" sz="2000" b="1" dirty="0" smtClean="0">
                <a:solidFill>
                  <a:srgbClr val="0070C0"/>
                </a:solidFill>
                <a:latin typeface="Times New Roman" pitchFamily="18" charset="0"/>
                <a:cs typeface="Times New Roman" pitchFamily="18" charset="0"/>
              </a:rPr>
              <a:t/>
            </a:r>
            <a:br>
              <a:rPr lang="ru-RU" sz="2000" b="1" dirty="0" smtClean="0">
                <a:solidFill>
                  <a:srgbClr val="0070C0"/>
                </a:solidFill>
                <a:latin typeface="Times New Roman" pitchFamily="18" charset="0"/>
                <a:cs typeface="Times New Roman" pitchFamily="18" charset="0"/>
              </a:rPr>
            </a:br>
            <a:endParaRPr lang="en-US" altLang="ru-RU" sz="1200" dirty="0">
              <a:solidFill>
                <a:srgbClr val="0070C0"/>
              </a:solidFill>
              <a:latin typeface="Times New Roman" pitchFamily="18" charset="0"/>
              <a:cs typeface="Times New Roman" pitchFamily="18" charset="0"/>
            </a:endParaRPr>
          </a:p>
        </p:txBody>
      </p:sp>
      <p:sp>
        <p:nvSpPr>
          <p:cNvPr id="2" name="Прямоугольник 1"/>
          <p:cNvSpPr/>
          <p:nvPr/>
        </p:nvSpPr>
        <p:spPr>
          <a:xfrm>
            <a:off x="251520" y="1196752"/>
            <a:ext cx="8712968" cy="4185761"/>
          </a:xfrm>
          <a:prstGeom prst="rect">
            <a:avLst/>
          </a:prstGeom>
        </p:spPr>
        <p:txBody>
          <a:bodyPr wrap="square">
            <a:spAutoFit/>
          </a:bodyPr>
          <a:lstStyle/>
          <a:p>
            <a:r>
              <a:rPr lang="ru-RU" sz="1400" dirty="0"/>
              <a:t>Основной </a:t>
            </a:r>
            <a:r>
              <a:rPr lang="ru-RU" sz="1400" b="1" dirty="0"/>
              <a:t>целью</a:t>
            </a:r>
            <a:r>
              <a:rPr lang="ru-RU" sz="1400" dirty="0"/>
              <a:t> работы с родителями является обеспечение взаимодействия с семьей, вовлечение родителей в образовательный процесс для формирования у них компетентной педагогической позиции по отношению к собственному ребенку.</a:t>
            </a:r>
          </a:p>
          <a:p>
            <a:r>
              <a:rPr lang="ru-RU" sz="1400" dirty="0"/>
              <a:t>Реализация цели обеспечивает решение следующих </a:t>
            </a:r>
            <a:r>
              <a:rPr lang="ru-RU" sz="1400" b="1" dirty="0"/>
              <a:t>задач:</a:t>
            </a:r>
            <a:endParaRPr lang="ru-RU" sz="1400" dirty="0"/>
          </a:p>
          <a:p>
            <a:r>
              <a:rPr lang="ru-RU" sz="1400" dirty="0"/>
              <a:t>–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a:t>
            </a:r>
          </a:p>
          <a:p>
            <a:r>
              <a:rPr lang="ru-RU" sz="1400" dirty="0"/>
              <a:t>– внедрение эффективных технологий сотрудничества с родителями, активизация их участия в жизни ДОО.</a:t>
            </a:r>
          </a:p>
          <a:p>
            <a:r>
              <a:rPr lang="ru-RU" sz="1400" dirty="0"/>
              <a:t>– создание активной информационно-развивающей среды, обеспечивающей единые подходы к развитию личности в семье и детском коллективе;</a:t>
            </a:r>
          </a:p>
          <a:p>
            <a:r>
              <a:rPr lang="ru-RU" sz="1400" dirty="0"/>
              <a:t>Работа, обеспечивающая взаимодействие семьи и дошкольной организации, включает следующие направления:</a:t>
            </a:r>
          </a:p>
          <a:p>
            <a:r>
              <a:rPr lang="ru-RU" sz="1400" dirty="0"/>
              <a:t>– </a:t>
            </a:r>
            <a:r>
              <a:rPr lang="ru-RU" sz="1400" b="1" dirty="0"/>
              <a:t>аналитическое -</a:t>
            </a:r>
            <a:r>
              <a:rPr lang="ru-RU" sz="1400" dirty="0"/>
              <a:t> изучение семьи, выяснение образовательных потребностей ребёнка с легкой умственной отсталостью (интеллектуальными нарушениями) и предпочтений родителей для согласования воспитательных воздействий на ребенка;</a:t>
            </a:r>
          </a:p>
          <a:p>
            <a:r>
              <a:rPr lang="ru-RU" sz="1400" dirty="0"/>
              <a:t>– </a:t>
            </a:r>
            <a:r>
              <a:rPr lang="ru-RU" sz="1400" b="1" dirty="0"/>
              <a:t>коммуникативно-</a:t>
            </a:r>
            <a:r>
              <a:rPr lang="ru-RU" sz="1400" b="1" dirty="0" err="1"/>
              <a:t>деятельностное</a:t>
            </a:r>
            <a:r>
              <a:rPr lang="ru-RU" sz="1400" b="1" dirty="0"/>
              <a:t> - </a:t>
            </a:r>
            <a:r>
              <a:rPr lang="ru-RU" sz="1400" dirty="0"/>
              <a:t>направлено на повышение педагогической культуры родителей; вовлечение родителей в </a:t>
            </a:r>
            <a:r>
              <a:rPr lang="ru-RU" sz="1400" dirty="0" err="1"/>
              <a:t>воспитательно</a:t>
            </a:r>
            <a:r>
              <a:rPr lang="ru-RU" sz="1400" dirty="0"/>
              <a:t>-образовательный процесс; создание активной развивающей среды, обеспечивающей единые подходы к развитию личности в семье и детском коллективе.</a:t>
            </a:r>
          </a:p>
          <a:p>
            <a:r>
              <a:rPr lang="ru-RU" sz="1400" dirty="0"/>
              <a:t>– </a:t>
            </a:r>
            <a:r>
              <a:rPr lang="ru-RU" sz="1400" b="1" dirty="0"/>
              <a:t>информационное – </a:t>
            </a:r>
            <a:r>
              <a:rPr lang="ru-RU" sz="1400" dirty="0"/>
              <a:t>информирование родителей о результатах диагностики, достижениях, динамики развития речи ребенка, способах, методах, формах  взаимодействия  с ребенком с целью коррекции речевых нарушений.</a:t>
            </a:r>
          </a:p>
        </p:txBody>
      </p:sp>
    </p:spTree>
    <p:extLst>
      <p:ext uri="{BB962C8B-B14F-4D97-AF65-F5344CB8AC3E}">
        <p14:creationId xmlns:p14="http://schemas.microsoft.com/office/powerpoint/2010/main" val="748082960"/>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247158" cy="778098"/>
          </a:xfrm>
        </p:spPr>
        <p:txBody>
          <a:bodyPr>
            <a:normAutofit/>
          </a:bodyPr>
          <a:lstStyle/>
          <a:p>
            <a:pPr algn="ctr"/>
            <a:r>
              <a:rPr lang="ru-RU" sz="2000" b="1" dirty="0" smtClean="0">
                <a:solidFill>
                  <a:srgbClr val="0070C0"/>
                </a:solidFill>
                <a:latin typeface="Times New Roman" pitchFamily="18" charset="0"/>
                <a:cs typeface="Times New Roman" pitchFamily="18" charset="0"/>
              </a:rPr>
              <a:t>Содержание  организационного раздела:</a:t>
            </a:r>
            <a:endParaRPr lang="ru-RU" sz="20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7686700" cy="4873752"/>
          </a:xfrm>
        </p:spPr>
        <p:txBody>
          <a:bodyPr>
            <a:normAutofit/>
          </a:bodyPr>
          <a:lstStyle/>
          <a:p>
            <a:pPr algn="just"/>
            <a:r>
              <a:rPr lang="ru-RU" sz="1800" b="1" dirty="0" smtClean="0">
                <a:latin typeface="Times New Roman" pitchFamily="18" charset="0"/>
                <a:cs typeface="Times New Roman" pitchFamily="18" charset="0"/>
              </a:rPr>
              <a:t>Организационный раздел включает в себя:</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a:t>
            </a:r>
            <a:r>
              <a:rPr lang="ru-RU" sz="1600" dirty="0" smtClean="0">
                <a:ea typeface="Times New Roman"/>
                <a:cs typeface="Times New Roman"/>
              </a:rPr>
              <a:t>Психолого-педагогические условия, обеспечивающие развитие ребенка.</a:t>
            </a:r>
            <a:endParaRPr lang="ru-RU" sz="1200" dirty="0" smtClean="0">
              <a:latin typeface="Calibri"/>
              <a:ea typeface="Calibri"/>
              <a:cs typeface="Times New Roman"/>
            </a:endParaRP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Организация развивающей предметно-пространственной среды</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Кадровые условия реализации программы</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План реализации индивидуально-ориентированных коррекционных мероприятий </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по работе с дошкольниками</a:t>
            </a:r>
          </a:p>
          <a:p>
            <a:pPr marL="82296" indent="0" fontAlgn="t">
              <a:buFont typeface="Courier New" pitchFamily="49" charset="0"/>
              <a:buChar char="o"/>
            </a:pPr>
            <a:endParaRPr lang="ru-RU" sz="1800" b="1" dirty="0" smtClean="0">
              <a:latin typeface="Times New Roman" pitchFamily="18" charset="0"/>
              <a:cs typeface="Times New Roman" pitchFamily="18" charset="0"/>
            </a:endParaRPr>
          </a:p>
          <a:p>
            <a:pPr>
              <a:buFontTx/>
              <a:buChar char="-"/>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17</a:t>
            </a:fld>
            <a:endParaRPr lang="ru-RU" dirty="0"/>
          </a:p>
        </p:txBody>
      </p:sp>
    </p:spTree>
    <p:extLst>
      <p:ext uri="{BB962C8B-B14F-4D97-AF65-F5344CB8AC3E}">
        <p14:creationId xmlns:p14="http://schemas.microsoft.com/office/powerpoint/2010/main" val="2447186510"/>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76672"/>
            <a:ext cx="7772400" cy="705197"/>
          </a:xfrm>
        </p:spPr>
        <p:txBody>
          <a:bodyPr/>
          <a:lstStyle/>
          <a:p>
            <a:r>
              <a:rPr lang="ru-RU" sz="1400" b="1" dirty="0">
                <a:solidFill>
                  <a:srgbClr val="0070C0"/>
                </a:solidFill>
                <a:latin typeface="Times New Roman" panose="02020603050405020304" pitchFamily="18" charset="0"/>
                <a:cs typeface="Times New Roman" panose="02020603050405020304" pitchFamily="18" charset="0"/>
              </a:rPr>
              <a:t>Психолого-педагогические условия, обеспечивающие развитие ребенка</a:t>
            </a:r>
            <a:endParaRPr lang="ru-RU" sz="1400" dirty="0">
              <a:solidFill>
                <a:srgbClr val="0070C0"/>
              </a:solidFill>
            </a:endParaRPr>
          </a:p>
        </p:txBody>
      </p:sp>
      <p:sp>
        <p:nvSpPr>
          <p:cNvPr id="3" name="Объект 2"/>
          <p:cNvSpPr>
            <a:spLocks noGrp="1"/>
          </p:cNvSpPr>
          <p:nvPr>
            <p:ph idx="1"/>
          </p:nvPr>
        </p:nvSpPr>
        <p:spPr>
          <a:xfrm>
            <a:off x="683568" y="1052736"/>
            <a:ext cx="7772400" cy="4114800"/>
          </a:xfrm>
        </p:spPr>
        <p:txBody>
          <a:bodyPr/>
          <a:lstStyle/>
          <a:p>
            <a:pPr marL="0" indent="0">
              <a:buNone/>
            </a:pPr>
            <a:r>
              <a:rPr lang="ru-RU" sz="1600" dirty="0" smtClean="0"/>
              <a:t>    Содержание </a:t>
            </a:r>
            <a:r>
              <a:rPr lang="ru-RU" sz="1600" dirty="0"/>
              <a:t>данной Программы строится с учетом жизненно важных потребностей детей, лежащих в зоне актуального и потенциального развития ребенка. Определить содержание индивидуальной программы обучения специалисты могут после проведения педагогической диагностики</a:t>
            </a:r>
            <a:r>
              <a:rPr lang="ru-RU" sz="1600" dirty="0" smtClean="0"/>
              <a:t>.</a:t>
            </a:r>
          </a:p>
          <a:p>
            <a:pPr marL="0" indent="0">
              <a:buNone/>
            </a:pPr>
            <a:endParaRPr lang="ru-RU" sz="1600" dirty="0"/>
          </a:p>
          <a:p>
            <a:pPr marL="0" indent="0">
              <a:buNone/>
            </a:pPr>
            <a:r>
              <a:rPr lang="ru-RU" sz="1600" dirty="0" smtClean="0"/>
              <a:t>    Создание </a:t>
            </a:r>
            <a:r>
              <a:rPr lang="ru-RU" sz="1600" dirty="0"/>
              <a:t>специальных условий осуществляется в целях решения комп­лекса коррекционно-развивающих и образовательно-воспитательных задач в процессе динамического психолого-педагогического обучения и воспитания ребенка с умственной отсталостью</a:t>
            </a:r>
            <a:r>
              <a:rPr lang="ru-RU" sz="1600" dirty="0" smtClean="0"/>
              <a:t>.</a:t>
            </a:r>
          </a:p>
          <a:p>
            <a:pPr marL="0" indent="0">
              <a:buNone/>
            </a:pPr>
            <a:endParaRPr lang="ru-RU" sz="1600" dirty="0"/>
          </a:p>
          <a:p>
            <a:pPr marL="0" indent="0">
              <a:buNone/>
            </a:pPr>
            <a:r>
              <a:rPr lang="ru-RU" sz="1600" dirty="0" smtClean="0"/>
              <a:t>    Программа </a:t>
            </a:r>
            <a:r>
              <a:rPr lang="ru-RU" sz="1600" dirty="0"/>
              <a:t>реализуется в традиционных и вариативных формах организации дошкольного образования. </a:t>
            </a:r>
          </a:p>
          <a:p>
            <a:endParaRPr lang="ru-RU" sz="1200"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18</a:t>
            </a:fld>
            <a:endParaRPr lang="ru-RU"/>
          </a:p>
        </p:txBody>
      </p:sp>
    </p:spTree>
    <p:extLst>
      <p:ext uri="{BB962C8B-B14F-4D97-AF65-F5344CB8AC3E}">
        <p14:creationId xmlns:p14="http://schemas.microsoft.com/office/powerpoint/2010/main" val="305579574"/>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B1B84AB-6190-4DA5-96C5-22410CB6E1C6}" type="slidenum">
              <a:rPr lang="ru-RU" smtClean="0"/>
              <a:pPr/>
              <a:t>19</a:t>
            </a:fld>
            <a:endParaRPr lang="ru-RU"/>
          </a:p>
        </p:txBody>
      </p:sp>
      <p:graphicFrame>
        <p:nvGraphicFramePr>
          <p:cNvPr id="5" name="Таблица 4"/>
          <p:cNvGraphicFramePr>
            <a:graphicFrameLocks noGrp="1"/>
          </p:cNvGraphicFramePr>
          <p:nvPr/>
        </p:nvGraphicFramePr>
        <p:xfrm>
          <a:off x="323528" y="404661"/>
          <a:ext cx="8352929" cy="6325643"/>
        </p:xfrm>
        <a:graphic>
          <a:graphicData uri="http://schemas.openxmlformats.org/drawingml/2006/table">
            <a:tbl>
              <a:tblPr/>
              <a:tblGrid>
                <a:gridCol w="1469491">
                  <a:extLst>
                    <a:ext uri="{9D8B030D-6E8A-4147-A177-3AD203B41FA5}">
                      <a16:colId xmlns:a16="http://schemas.microsoft.com/office/drawing/2014/main" val="20000"/>
                    </a:ext>
                  </a:extLst>
                </a:gridCol>
                <a:gridCol w="1398234">
                  <a:extLst>
                    <a:ext uri="{9D8B030D-6E8A-4147-A177-3AD203B41FA5}">
                      <a16:colId xmlns:a16="http://schemas.microsoft.com/office/drawing/2014/main" val="20001"/>
                    </a:ext>
                  </a:extLst>
                </a:gridCol>
                <a:gridCol w="1371301">
                  <a:extLst>
                    <a:ext uri="{9D8B030D-6E8A-4147-A177-3AD203B41FA5}">
                      <a16:colId xmlns:a16="http://schemas.microsoft.com/office/drawing/2014/main" val="20002"/>
                    </a:ext>
                  </a:extLst>
                </a:gridCol>
                <a:gridCol w="1371301">
                  <a:extLst>
                    <a:ext uri="{9D8B030D-6E8A-4147-A177-3AD203B41FA5}">
                      <a16:colId xmlns:a16="http://schemas.microsoft.com/office/drawing/2014/main" val="20003"/>
                    </a:ext>
                  </a:extLst>
                </a:gridCol>
                <a:gridCol w="1371301">
                  <a:extLst>
                    <a:ext uri="{9D8B030D-6E8A-4147-A177-3AD203B41FA5}">
                      <a16:colId xmlns:a16="http://schemas.microsoft.com/office/drawing/2014/main" val="20004"/>
                    </a:ext>
                  </a:extLst>
                </a:gridCol>
                <a:gridCol w="1371301">
                  <a:extLst>
                    <a:ext uri="{9D8B030D-6E8A-4147-A177-3AD203B41FA5}">
                      <a16:colId xmlns:a16="http://schemas.microsoft.com/office/drawing/2014/main" val="20005"/>
                    </a:ext>
                  </a:extLst>
                </a:gridCol>
              </a:tblGrid>
              <a:tr h="504059">
                <a:tc>
                  <a:txBody>
                    <a:bodyPr/>
                    <a:lstStyle/>
                    <a:p>
                      <a:pPr>
                        <a:lnSpc>
                          <a:spcPct val="115000"/>
                        </a:lnSpc>
                        <a:spcAft>
                          <a:spcPts val="0"/>
                        </a:spcAft>
                        <a:tabLst>
                          <a:tab pos="3847465" algn="l"/>
                        </a:tabLst>
                      </a:pPr>
                      <a:endParaRPr lang="ru-RU" sz="1200" dirty="0">
                        <a:latin typeface="Times New Roman"/>
                        <a:ea typeface="Times New Roman"/>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Ресурсы ребенка на начало уч.года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Дефициты ребенка на начало уч.года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2070">
                        <a:lnSpc>
                          <a:spcPct val="115000"/>
                        </a:lnSpc>
                        <a:spcAft>
                          <a:spcPts val="0"/>
                        </a:spcAft>
                      </a:pPr>
                      <a:r>
                        <a:rPr lang="ru-RU" sz="1200">
                          <a:latin typeface="Times New Roman"/>
                          <a:ea typeface="Times New Roman"/>
                          <a:cs typeface="Times New Roman"/>
                        </a:rPr>
                        <a:t>Причины трудностей</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Ресурсы ребенка на конецуч.года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Дефициты ребенка на конец уч.года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7542">
                <a:tc>
                  <a:txBody>
                    <a:bodyPr/>
                    <a:lstStyle/>
                    <a:p>
                      <a:pPr>
                        <a:lnSpc>
                          <a:spcPct val="115000"/>
                        </a:lnSpc>
                        <a:spcAft>
                          <a:spcPts val="0"/>
                        </a:spcAft>
                        <a:tabLst>
                          <a:tab pos="3847465" algn="l"/>
                        </a:tabLst>
                      </a:pPr>
                      <a:r>
                        <a:rPr lang="ru-RU" sz="1200" b="1" dirty="0">
                          <a:latin typeface="Times New Roman"/>
                          <a:ea typeface="Times New Roman"/>
                          <a:cs typeface="Times New Roman"/>
                        </a:rPr>
                        <a:t>Состояние неречевых психических функций: </a:t>
                      </a: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Слуховое внимание</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память</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6979">
                <a:tc>
                  <a:txBody>
                    <a:bodyPr/>
                    <a:lstStyle/>
                    <a:p>
                      <a:pPr>
                        <a:lnSpc>
                          <a:spcPct val="115000"/>
                        </a:lnSpc>
                        <a:spcAft>
                          <a:spcPts val="0"/>
                        </a:spcAft>
                        <a:tabLst>
                          <a:tab pos="3847465" algn="l"/>
                        </a:tabLst>
                      </a:pPr>
                      <a:r>
                        <a:rPr lang="ru-RU" sz="1200">
                          <a:latin typeface="Times New Roman"/>
                          <a:ea typeface="Times New Roman"/>
                          <a:cs typeface="Times New Roman"/>
                        </a:rPr>
                        <a:t>зрительное восприятие</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32261">
                <a:tc>
                  <a:txBody>
                    <a:bodyPr/>
                    <a:lstStyle/>
                    <a:p>
                      <a:pPr>
                        <a:lnSpc>
                          <a:spcPct val="115000"/>
                        </a:lnSpc>
                        <a:spcAft>
                          <a:spcPts val="0"/>
                        </a:spcAft>
                        <a:tabLst>
                          <a:tab pos="3847465" algn="l"/>
                        </a:tabLst>
                      </a:pPr>
                      <a:r>
                        <a:rPr lang="ru-RU" sz="1200">
                          <a:latin typeface="Times New Roman"/>
                          <a:ea typeface="Times New Roman"/>
                          <a:cs typeface="Times New Roman"/>
                        </a:rPr>
                        <a:t>Зрительно-пространственный гнозис и праксис</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6979">
                <a:tc>
                  <a:txBody>
                    <a:bodyPr/>
                    <a:lstStyle/>
                    <a:p>
                      <a:pPr>
                        <a:lnSpc>
                          <a:spcPct val="115000"/>
                        </a:lnSpc>
                        <a:spcAft>
                          <a:spcPts val="0"/>
                        </a:spcAft>
                        <a:tabLst>
                          <a:tab pos="3847465" algn="l"/>
                        </a:tabLst>
                      </a:pPr>
                      <a:r>
                        <a:rPr lang="ru-RU" sz="1200" b="1">
                          <a:latin typeface="Times New Roman"/>
                          <a:ea typeface="Times New Roman"/>
                          <a:cs typeface="Times New Roman"/>
                        </a:rPr>
                        <a:t>эмоционально-волевая сфера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6979">
                <a:tc>
                  <a:txBody>
                    <a:bodyPr/>
                    <a:lstStyle/>
                    <a:p>
                      <a:pPr>
                        <a:lnSpc>
                          <a:spcPct val="115000"/>
                        </a:lnSpc>
                        <a:spcAft>
                          <a:spcPts val="0"/>
                        </a:spcAft>
                        <a:tabLst>
                          <a:tab pos="3847465" algn="l"/>
                        </a:tabLst>
                      </a:pPr>
                      <a:r>
                        <a:rPr lang="ru-RU" sz="1200" b="1">
                          <a:latin typeface="Times New Roman"/>
                          <a:ea typeface="Times New Roman"/>
                          <a:cs typeface="Times New Roman"/>
                        </a:rPr>
                        <a:t>познавательная активность</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32261">
                <a:tc>
                  <a:txBody>
                    <a:bodyPr/>
                    <a:lstStyle/>
                    <a:p>
                      <a:pPr>
                        <a:lnSpc>
                          <a:spcPct val="115000"/>
                        </a:lnSpc>
                        <a:spcAft>
                          <a:spcPts val="0"/>
                        </a:spcAft>
                        <a:tabLst>
                          <a:tab pos="3847465" algn="l"/>
                        </a:tabLst>
                      </a:pPr>
                      <a:r>
                        <a:rPr lang="ru-RU" sz="1200" b="1">
                          <a:latin typeface="Times New Roman"/>
                          <a:ea typeface="Times New Roman"/>
                          <a:cs typeface="Times New Roman"/>
                        </a:rPr>
                        <a:t>Моторика:</a:t>
                      </a:r>
                      <a:endParaRPr lang="ru-RU" sz="1200">
                        <a:latin typeface="Calibri"/>
                        <a:ea typeface="Calibri"/>
                        <a:cs typeface="Times New Roman"/>
                      </a:endParaRPr>
                    </a:p>
                    <a:p>
                      <a:pPr>
                        <a:lnSpc>
                          <a:spcPct val="115000"/>
                        </a:lnSpc>
                        <a:spcAft>
                          <a:spcPts val="0"/>
                        </a:spcAft>
                        <a:tabLst>
                          <a:tab pos="3847465" algn="l"/>
                        </a:tabLst>
                      </a:pPr>
                      <a:r>
                        <a:rPr lang="ru-RU" sz="1200">
                          <a:latin typeface="Times New Roman"/>
                          <a:ea typeface="Times New Roman"/>
                          <a:cs typeface="Times New Roman"/>
                        </a:rPr>
                        <a:t>артикуляционная моторика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мелкая моторика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крупная моторика</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16979">
                <a:tc>
                  <a:txBody>
                    <a:bodyPr/>
                    <a:lstStyle/>
                    <a:p>
                      <a:pPr>
                        <a:lnSpc>
                          <a:spcPct val="115000"/>
                        </a:lnSpc>
                        <a:spcAft>
                          <a:spcPts val="0"/>
                        </a:spcAft>
                        <a:tabLst>
                          <a:tab pos="3847465" algn="l"/>
                        </a:tabLst>
                      </a:pPr>
                      <a:r>
                        <a:rPr lang="ru-RU" sz="1200" b="1">
                          <a:latin typeface="Times New Roman"/>
                          <a:ea typeface="Times New Roman"/>
                          <a:cs typeface="Times New Roman"/>
                        </a:rPr>
                        <a:t>Произносительная сторона речи:</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звукопроизношение</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16979">
                <a:tc>
                  <a:txBody>
                    <a:bodyPr/>
                    <a:lstStyle/>
                    <a:p>
                      <a:pPr>
                        <a:lnSpc>
                          <a:spcPct val="115000"/>
                        </a:lnSpc>
                        <a:spcAft>
                          <a:spcPts val="0"/>
                        </a:spcAft>
                        <a:tabLst>
                          <a:tab pos="3847465" algn="l"/>
                        </a:tabLst>
                      </a:pPr>
                      <a:r>
                        <a:rPr lang="ru-RU" sz="1200">
                          <a:latin typeface="Times New Roman"/>
                          <a:ea typeface="Times New Roman"/>
                          <a:cs typeface="Times New Roman"/>
                        </a:rPr>
                        <a:t>Фонематические процессы</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5282">
                <a:tc>
                  <a:txBody>
                    <a:bodyPr/>
                    <a:lstStyle/>
                    <a:p>
                      <a:pPr>
                        <a:lnSpc>
                          <a:spcPct val="115000"/>
                        </a:lnSpc>
                        <a:spcAft>
                          <a:spcPts val="0"/>
                        </a:spcAft>
                        <a:tabLst>
                          <a:tab pos="3847465" algn="l"/>
                        </a:tabLst>
                      </a:pPr>
                      <a:r>
                        <a:rPr lang="ru-RU" sz="1200">
                          <a:latin typeface="Times New Roman"/>
                          <a:ea typeface="Times New Roman"/>
                          <a:cs typeface="Times New Roman"/>
                        </a:rPr>
                        <a:t>Импрессивная речь</a:t>
                      </a: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5282">
                <a:tc>
                  <a:txBody>
                    <a:bodyPr/>
                    <a:lstStyle/>
                    <a:p>
                      <a:pPr>
                        <a:lnSpc>
                          <a:spcPct val="115000"/>
                        </a:lnSpc>
                        <a:spcAft>
                          <a:spcPts val="0"/>
                        </a:spcAft>
                        <a:tabLst>
                          <a:tab pos="3847465" algn="l"/>
                        </a:tabLst>
                      </a:pPr>
                      <a:r>
                        <a:rPr lang="ru-RU" sz="1200" dirty="0">
                          <a:latin typeface="Times New Roman"/>
                          <a:ea typeface="Times New Roman"/>
                          <a:cs typeface="Times New Roman"/>
                        </a:rPr>
                        <a:t>Экспрессивная речь</a:t>
                      </a: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17651">
                <a:tc>
                  <a:txBody>
                    <a:bodyPr/>
                    <a:lstStyle/>
                    <a:p>
                      <a:pPr>
                        <a:lnSpc>
                          <a:spcPct val="115000"/>
                        </a:lnSpc>
                        <a:spcAft>
                          <a:spcPts val="0"/>
                        </a:spcAft>
                        <a:tabLst>
                          <a:tab pos="3847465" algn="l"/>
                        </a:tabLst>
                      </a:pPr>
                      <a:r>
                        <a:rPr lang="ru-RU" sz="700" dirty="0">
                          <a:latin typeface="Times New Roman"/>
                          <a:ea typeface="Times New Roman"/>
                          <a:cs typeface="Times New Roman"/>
                        </a:rPr>
                        <a:t>Итог:</a:t>
                      </a:r>
                      <a:endParaRPr lang="ru-RU" sz="6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6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6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60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6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600" dirty="0">
                        <a:latin typeface="Calibri"/>
                        <a:ea typeface="Calibri"/>
                        <a:cs typeface="Times New Roman"/>
                      </a:endParaRPr>
                    </a:p>
                  </a:txBody>
                  <a:tcPr marL="36642" marR="36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025" name="Rectangle 1"/>
          <p:cNvSpPr>
            <a:spLocks noChangeArrowheads="1"/>
          </p:cNvSpPr>
          <p:nvPr/>
        </p:nvSpPr>
        <p:spPr bwMode="auto">
          <a:xfrm>
            <a:off x="1709357" y="74711"/>
            <a:ext cx="572528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48100"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Мониторинг достижений воспитанником планируемых результатов</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5500726" cy="6715148"/>
          </a:xfrm>
        </p:spPr>
        <p:txBody>
          <a:bodyPr>
            <a:noAutofit/>
          </a:bodyPr>
          <a:lstStyle/>
          <a:p>
            <a:r>
              <a:rPr lang="ru-RU" sz="3600" dirty="0" smtClean="0"/>
              <a:t/>
            </a:r>
            <a:br>
              <a:rPr lang="ru-RU" sz="3600" dirty="0" smtClean="0"/>
            </a:br>
            <a:endParaRPr lang="ru-RU" sz="3600" b="1" dirty="0">
              <a:solidFill>
                <a:schemeClr val="tx2"/>
              </a:solidFill>
              <a:latin typeface="Georgia" pitchFamily="18" charset="0"/>
            </a:endParaRPr>
          </a:p>
        </p:txBody>
      </p:sp>
      <p:sp>
        <p:nvSpPr>
          <p:cNvPr id="6" name="Содержимое 5"/>
          <p:cNvSpPr>
            <a:spLocks noGrp="1"/>
          </p:cNvSpPr>
          <p:nvPr>
            <p:ph idx="1"/>
          </p:nvPr>
        </p:nvSpPr>
        <p:spPr>
          <a:xfrm>
            <a:off x="467544" y="548680"/>
            <a:ext cx="8319868" cy="5643578"/>
          </a:xfrm>
        </p:spPr>
        <p:txBody>
          <a:bodyPr>
            <a:normAutofit fontScale="85000" lnSpcReduction="20000"/>
          </a:bodyPr>
          <a:lstStyle/>
          <a:p>
            <a:pPr marL="0" indent="266700">
              <a:buNone/>
            </a:pPr>
            <a:r>
              <a:rPr lang="ru-RU" sz="1600" dirty="0">
                <a:latin typeface="Times New Roman" pitchFamily="18" charset="0"/>
                <a:cs typeface="Times New Roman" pitchFamily="18" charset="0"/>
              </a:rPr>
              <a:t>Адаптированная образовательная программа дошкольного образования Муниципального бюджетного дошкольного образовательного учреждения «Детский сад № 45 “Малыш” общеразвивающей направленности» для </a:t>
            </a:r>
            <a:r>
              <a:rPr lang="ru-RU" sz="1600" dirty="0" smtClean="0">
                <a:latin typeface="Times New Roman" pitchFamily="18" charset="0"/>
                <a:cs typeface="Times New Roman" pitchFamily="18" charset="0"/>
              </a:rPr>
              <a:t>воспитанников </a:t>
            </a:r>
            <a:r>
              <a:rPr lang="ru-RU" sz="1600" dirty="0">
                <a:latin typeface="Times New Roman" pitchFamily="18" charset="0"/>
                <a:cs typeface="Times New Roman" pitchFamily="18" charset="0"/>
              </a:rPr>
              <a:t>с </a:t>
            </a:r>
            <a:r>
              <a:rPr lang="ru-RU" sz="1600" dirty="0" smtClean="0">
                <a:latin typeface="Times New Roman" pitchFamily="18" charset="0"/>
                <a:cs typeface="Times New Roman" pitchFamily="18" charset="0"/>
              </a:rPr>
              <a:t>легкой умственной </a:t>
            </a:r>
            <a:r>
              <a:rPr lang="ru-RU" sz="1600" dirty="0">
                <a:latin typeface="Times New Roman" pitchFamily="18" charset="0"/>
                <a:cs typeface="Times New Roman" pitchFamily="18" charset="0"/>
              </a:rPr>
              <a:t>отсталостью (интеллектуальными нарушениями) (далее Адаптированная программа), предназначена для работы специалистов ДОУ и разработана в соответствии с ООП Муниципального бюджетного дошкольного образовательного учреждения «Детский сад № 45 “Малыш”, реализуемой в здании № 2, а так же в соответствии с основными нормативно-правовыми документами по дошкольному воспитанию:</a:t>
            </a:r>
          </a:p>
          <a:p>
            <a:pPr>
              <a:buFont typeface="Wingdings" pitchFamily="2" charset="2"/>
              <a:buChar char="v"/>
            </a:pPr>
            <a:r>
              <a:rPr lang="ru-RU" sz="1600" dirty="0">
                <a:latin typeface="Times New Roman" pitchFamily="18" charset="0"/>
                <a:cs typeface="Times New Roman" pitchFamily="18" charset="0"/>
              </a:rPr>
              <a:t>	Федеральный закон от 29.12.2012 № 273-ФЗ «Об образовании в Российской Федерации»;</a:t>
            </a:r>
          </a:p>
          <a:p>
            <a:pPr>
              <a:buFont typeface="Wingdings" pitchFamily="2" charset="2"/>
              <a:buChar char="v"/>
            </a:pPr>
            <a:r>
              <a:rPr lang="ru-RU" sz="1600" dirty="0">
                <a:latin typeface="Times New Roman" pitchFamily="18" charset="0"/>
                <a:cs typeface="Times New Roman" pitchFamily="18" charset="0"/>
              </a:rPr>
              <a:t>	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 от 17 октября 2013 г. N 1155);</a:t>
            </a:r>
          </a:p>
          <a:p>
            <a:pPr>
              <a:buFont typeface="Wingdings" pitchFamily="2" charset="2"/>
              <a:buChar char="v"/>
            </a:pPr>
            <a:r>
              <a:rPr lang="ru-RU" sz="1600" dirty="0">
                <a:latin typeface="Times New Roman" pitchFamily="18" charset="0"/>
                <a:cs typeface="Times New Roman" pitchFamily="18" charset="0"/>
              </a:rPr>
              <a:t>	«Порядок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(приказ Министерства образования и науки РФ от 30 августа 2013 года №1014 г. Москва); </a:t>
            </a:r>
          </a:p>
          <a:p>
            <a:pPr>
              <a:buFont typeface="Wingdings" pitchFamily="2" charset="2"/>
              <a:buChar char="v"/>
            </a:pPr>
            <a:r>
              <a:rPr lang="ru-RU" sz="1600" dirty="0">
                <a:latin typeface="Times New Roman" pitchFamily="18" charset="0"/>
                <a:cs typeface="Times New Roman" pitchFamily="18" charset="0"/>
              </a:rPr>
              <a:t>	Приказ Министерства просвещения РФ от 21 января 2019 г. № 32 “О внесении изменений в Порядок организации и осуществления образовательной деятельности </a:t>
            </a:r>
            <a:r>
              <a:rPr lang="ru-RU" sz="1600" dirty="0" smtClean="0">
                <a:latin typeface="Times New Roman" pitchFamily="18" charset="0"/>
                <a:cs typeface="Times New Roman" pitchFamily="18" charset="0"/>
              </a:rPr>
              <a:t> по </a:t>
            </a:r>
            <a:r>
              <a:rPr lang="ru-RU" sz="1600" dirty="0">
                <a:latin typeface="Times New Roman" pitchFamily="18" charset="0"/>
                <a:cs typeface="Times New Roman" pitchFamily="18" charset="0"/>
              </a:rPr>
              <a:t>основным общеобразовательным программам - образовательным программам дошкольного образования, утвержденный приказом Министерства образования и науки Российской Федерации от 30 августа 2013 г. N 1014”</a:t>
            </a:r>
          </a:p>
          <a:p>
            <a:pPr>
              <a:buFont typeface="Wingdings" pitchFamily="2" charset="2"/>
              <a:buChar char="v"/>
            </a:pPr>
            <a:r>
              <a:rPr lang="ru-RU" sz="1600" dirty="0">
                <a:latin typeface="Times New Roman" pitchFamily="18" charset="0"/>
                <a:cs typeface="Times New Roman" pitchFamily="18" charset="0"/>
              </a:rPr>
              <a:t>	СанПиН 2.4.1.3049-13 «Санитарно-эпидемиологические требования к устройству, содержанию и организации режима работы дошкольных образовательных организаций» (Утверждены постановлением Главного государственного санитарного врача Российской от 15 мая 2013 года № 26).</a:t>
            </a:r>
          </a:p>
          <a:p>
            <a:pPr>
              <a:buNone/>
            </a:pPr>
            <a:endParaRPr lang="ru-RU" sz="1600" b="1" dirty="0" smtClean="0">
              <a:latin typeface="Times New Roman" pitchFamily="18" charset="0"/>
              <a:cs typeface="Times New Roman" pitchFamily="18" charset="0"/>
            </a:endParaRPr>
          </a:p>
          <a:p>
            <a:pPr>
              <a:buNone/>
            </a:pPr>
            <a:r>
              <a:rPr lang="ru-RU" sz="1600" b="1" dirty="0" smtClean="0">
                <a:latin typeface="Times New Roman" pitchFamily="18" charset="0"/>
                <a:cs typeface="Times New Roman" pitchFamily="18" charset="0"/>
              </a:rPr>
              <a:t>Основания для разработки АОП:</a:t>
            </a:r>
          </a:p>
          <a:p>
            <a:r>
              <a:rPr lang="ru-RU" sz="1600" dirty="0" smtClean="0">
                <a:latin typeface="Times New Roman" pitchFamily="18" charset="0"/>
                <a:cs typeface="Times New Roman" pitchFamily="18" charset="0"/>
              </a:rPr>
              <a:t>1.Заключение ТПМПК </a:t>
            </a:r>
          </a:p>
          <a:p>
            <a:r>
              <a:rPr lang="ru-RU" sz="1600" dirty="0" smtClean="0">
                <a:latin typeface="Times New Roman" pitchFamily="18" charset="0"/>
                <a:cs typeface="Times New Roman" pitchFamily="18" charset="0"/>
              </a:rPr>
              <a:t>2.Согласие родителей в форме заявления.</a:t>
            </a:r>
          </a:p>
          <a:p>
            <a:pPr>
              <a:buNone/>
            </a:pPr>
            <a:r>
              <a:rPr lang="ru-RU" sz="1600" b="1" dirty="0" smtClean="0">
                <a:latin typeface="Times New Roman" pitchFamily="18" charset="0"/>
                <a:cs typeface="Times New Roman" pitchFamily="18" charset="0"/>
              </a:rPr>
              <a:t>АОП дошкольного образования составлена:</a:t>
            </a:r>
            <a:br>
              <a:rPr lang="ru-RU" sz="1600" b="1"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учителем –дефектологом </a:t>
            </a:r>
            <a:r>
              <a:rPr lang="ru-RU" sz="1600" dirty="0" err="1" smtClean="0">
                <a:latin typeface="Times New Roman" pitchFamily="18" charset="0"/>
                <a:cs typeface="Times New Roman" pitchFamily="18" charset="0"/>
              </a:rPr>
              <a:t>Метельской</a:t>
            </a:r>
            <a:r>
              <a:rPr lang="ru-RU" sz="1600" dirty="0" smtClean="0">
                <a:latin typeface="Times New Roman" pitchFamily="18" charset="0"/>
                <a:cs typeface="Times New Roman" pitchFamily="18" charset="0"/>
              </a:rPr>
              <a:t> Н.В</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2</a:t>
            </a:fld>
            <a:endParaRPr lang="ru-RU" dirty="0"/>
          </a:p>
        </p:txBody>
      </p:sp>
    </p:spTree>
    <p:extLst>
      <p:ext uri="{BB962C8B-B14F-4D97-AF65-F5344CB8AC3E}">
        <p14:creationId xmlns:p14="http://schemas.microsoft.com/office/powerpoint/2010/main" val="1395830579"/>
      </p:ext>
    </p:extLst>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548680"/>
            <a:ext cx="7772400" cy="4114800"/>
          </a:xfrm>
        </p:spPr>
        <p:txBody>
          <a:bodyPr/>
          <a:lstStyle/>
          <a:p>
            <a:r>
              <a:rPr lang="ru-RU" sz="1400" b="1" dirty="0" smtClean="0"/>
              <a:t>Ресурсы-оценка достижения воспитанником планируемых результатов</a:t>
            </a:r>
            <a:r>
              <a:rPr lang="ru-RU" sz="1400" dirty="0" smtClean="0"/>
              <a:t> во всех таблицах указывается одним из трех числовых значений соответственно:</a:t>
            </a:r>
          </a:p>
          <a:p>
            <a:r>
              <a:rPr lang="ru-RU" sz="1400" b="1" dirty="0" smtClean="0"/>
              <a:t>0-</a:t>
            </a:r>
            <a:r>
              <a:rPr lang="ru-RU" sz="1400" dirty="0" smtClean="0"/>
              <a:t>планируемые результаты не достигнуты(отказ от деятельности)</a:t>
            </a:r>
          </a:p>
          <a:p>
            <a:r>
              <a:rPr lang="ru-RU" sz="1400" b="1" dirty="0" smtClean="0"/>
              <a:t>1-</a:t>
            </a:r>
            <a:r>
              <a:rPr lang="ru-RU" sz="1400" dirty="0" smtClean="0"/>
              <a:t>достижение планируемых результатов имеет незначительную положительную динамику(деятельность совместно со взрослым</a:t>
            </a:r>
            <a:r>
              <a:rPr lang="ru-RU" sz="1400" b="1" dirty="0" smtClean="0"/>
              <a:t>)</a:t>
            </a:r>
            <a:endParaRPr lang="ru-RU" sz="1400" dirty="0" smtClean="0"/>
          </a:p>
          <a:p>
            <a:r>
              <a:rPr lang="ru-RU" sz="1400" b="1" dirty="0" smtClean="0"/>
              <a:t>2-</a:t>
            </a:r>
            <a:r>
              <a:rPr lang="ru-RU" sz="1400" dirty="0" smtClean="0"/>
              <a:t>достижение планируемых результатов имеет значительную положительную динамику (самостоятельная деятельность</a:t>
            </a:r>
            <a:r>
              <a:rPr lang="ru-RU" sz="1400" b="1" dirty="0" smtClean="0"/>
              <a:t>)</a:t>
            </a:r>
            <a:endParaRPr lang="ru-RU" sz="1400" dirty="0" smtClean="0"/>
          </a:p>
          <a:p>
            <a:r>
              <a:rPr lang="ru-RU" sz="1400" b="1" dirty="0" smtClean="0"/>
              <a:t>Дефициты - оценка достижения воспитанником планируемых результатов</a:t>
            </a:r>
            <a:r>
              <a:rPr lang="ru-RU" sz="1400" dirty="0" smtClean="0"/>
              <a:t> во всех таблицах указывается одним из трех числовых значений соответственно:</a:t>
            </a:r>
          </a:p>
          <a:p>
            <a:pPr lvl="0"/>
            <a:r>
              <a:rPr lang="ru-RU" sz="1400" dirty="0" smtClean="0"/>
              <a:t>достижение планируемых результатов имеет значительную положительную динамику (самостоятельная деятельность</a:t>
            </a:r>
            <a:r>
              <a:rPr lang="ru-RU" sz="1400" b="1" dirty="0" smtClean="0"/>
              <a:t>)</a:t>
            </a:r>
            <a:endParaRPr lang="ru-RU" sz="1400" dirty="0" smtClean="0"/>
          </a:p>
          <a:p>
            <a:pPr lvl="0"/>
            <a:r>
              <a:rPr lang="ru-RU" sz="1400" dirty="0" smtClean="0"/>
              <a:t>достижение планируемых результатов имеет незначительную положительную динамику (деятельность совместно со взрослым</a:t>
            </a:r>
            <a:r>
              <a:rPr lang="ru-RU" sz="1400" b="1" dirty="0" smtClean="0"/>
              <a:t>)</a:t>
            </a:r>
            <a:endParaRPr lang="ru-RU" sz="1400" dirty="0" smtClean="0"/>
          </a:p>
          <a:p>
            <a:pPr lvl="0"/>
            <a:r>
              <a:rPr lang="ru-RU" sz="1400" dirty="0" smtClean="0"/>
              <a:t>планируемые результаты не достигнуты  (отказ от деятельности) </a:t>
            </a:r>
          </a:p>
          <a:p>
            <a:pPr>
              <a:buNone/>
            </a:pPr>
            <a:endParaRPr lang="ru-RU"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20</a:t>
            </a:fld>
            <a:endParaRPr lang="ru-RU"/>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772816"/>
            <a:ext cx="7643866" cy="3297238"/>
          </a:xfrm>
        </p:spPr>
        <p:txBody>
          <a:bodyPr>
            <a:noAutofit/>
          </a:bodyPr>
          <a:lstStyle/>
          <a:p>
            <a:pPr algn="ctr"/>
            <a:r>
              <a:rPr lang="ru-RU" sz="5400" b="1" dirty="0" smtClean="0">
                <a:solidFill>
                  <a:srgbClr val="0070C0"/>
                </a:solidFill>
                <a:latin typeface="Times New Roman" pitchFamily="18" charset="0"/>
                <a:cs typeface="Times New Roman" pitchFamily="18" charset="0"/>
              </a:rPr>
              <a:t>Спасибо за внимание!</a:t>
            </a:r>
            <a:br>
              <a:rPr lang="ru-RU" sz="5400" b="1" dirty="0" smtClean="0">
                <a:solidFill>
                  <a:srgbClr val="0070C0"/>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endParaRPr lang="ru-RU" sz="2000" b="1"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21</a:t>
            </a:fld>
            <a:endParaRPr lang="ru-RU"/>
          </a:p>
        </p:txBody>
      </p:sp>
    </p:spTree>
    <p:extLst>
      <p:ext uri="{BB962C8B-B14F-4D97-AF65-F5344CB8AC3E}">
        <p14:creationId xmlns:p14="http://schemas.microsoft.com/office/powerpoint/2010/main" val="3210835869"/>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ctr"/>
            <a:r>
              <a:rPr lang="ru-RU" sz="2000" b="1" dirty="0" smtClean="0">
                <a:solidFill>
                  <a:srgbClr val="0070C0"/>
                </a:solidFill>
                <a:latin typeface="Times New Roman" pitchFamily="18" charset="0"/>
                <a:cs typeface="Times New Roman" pitchFamily="18" charset="0"/>
              </a:rPr>
              <a:t>Структура АОП ДО</a:t>
            </a:r>
            <a:br>
              <a:rPr lang="ru-RU" sz="2000" b="1" dirty="0" smtClean="0">
                <a:solidFill>
                  <a:srgbClr val="0070C0"/>
                </a:solidFill>
                <a:latin typeface="Times New Roman" pitchFamily="18" charset="0"/>
                <a:cs typeface="Times New Roman" pitchFamily="18" charset="0"/>
              </a:rPr>
            </a:br>
            <a:r>
              <a:rPr lang="ru-RU" sz="2000" b="1" dirty="0" smtClean="0">
                <a:solidFill>
                  <a:srgbClr val="0070C0"/>
                </a:solidFill>
                <a:latin typeface="Times New Roman" pitchFamily="18" charset="0"/>
                <a:cs typeface="Times New Roman" pitchFamily="18" charset="0"/>
              </a:rPr>
              <a:t>(в соответствии с ФГОС ДО)</a:t>
            </a:r>
            <a:r>
              <a:rPr lang="ru-RU" altLang="ru-RU" sz="2000" b="1" dirty="0" smtClean="0">
                <a:solidFill>
                  <a:srgbClr val="0070C0"/>
                </a:solidFill>
              </a:rPr>
              <a:t/>
            </a:r>
            <a:br>
              <a:rPr lang="ru-RU" altLang="ru-RU" sz="2000" b="1" dirty="0" smtClean="0">
                <a:solidFill>
                  <a:srgbClr val="0070C0"/>
                </a:solidFill>
              </a:rPr>
            </a:br>
            <a:r>
              <a:rPr lang="ru-RU" altLang="ru-RU" sz="2000" b="1" dirty="0" smtClean="0">
                <a:solidFill>
                  <a:srgbClr val="0070C0"/>
                </a:solidFill>
                <a:latin typeface="Times New Roman" pitchFamily="18" charset="0"/>
                <a:cs typeface="Times New Roman" pitchFamily="18" charset="0"/>
              </a:rPr>
              <a:t>включает три основных раздела:</a:t>
            </a:r>
            <a:endParaRPr lang="en-US" altLang="ru-RU" sz="2000" dirty="0">
              <a:solidFill>
                <a:srgbClr val="0070C0"/>
              </a:solidFill>
              <a:latin typeface="Times New Roman" pitchFamily="18" charset="0"/>
              <a:cs typeface="Times New Roman" pitchFamily="18" charset="0"/>
            </a:endParaRPr>
          </a:p>
        </p:txBody>
      </p:sp>
      <p:grpSp>
        <p:nvGrpSpPr>
          <p:cNvPr id="2" name="Group 21"/>
          <p:cNvGrpSpPr>
            <a:grpSpLocks/>
          </p:cNvGrpSpPr>
          <p:nvPr/>
        </p:nvGrpSpPr>
        <p:grpSpPr bwMode="auto">
          <a:xfrm>
            <a:off x="574173" y="4387565"/>
            <a:ext cx="168275" cy="168275"/>
            <a:chOff x="2928" y="2208"/>
            <a:chExt cx="262" cy="262"/>
          </a:xfrm>
        </p:grpSpPr>
        <p:sp>
          <p:nvSpPr>
            <p:cNvPr id="8214"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solidFill>
                  <a:prstClr val="black"/>
                </a:solidFill>
              </a:endParaRPr>
            </a:p>
          </p:txBody>
        </p:sp>
        <p:sp>
          <p:nvSpPr>
            <p:cNvPr id="8215"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solidFill>
                  <a:prstClr val="black"/>
                </a:solidFill>
              </a:endParaRPr>
            </a:p>
          </p:txBody>
        </p:sp>
      </p:grpSp>
      <p:sp>
        <p:nvSpPr>
          <p:cNvPr id="8223" name="Rectangle 31"/>
          <p:cNvSpPr>
            <a:spLocks noChangeArrowheads="1"/>
          </p:cNvSpPr>
          <p:nvPr/>
        </p:nvSpPr>
        <p:spPr bwMode="gray">
          <a:xfrm>
            <a:off x="170142" y="1606898"/>
            <a:ext cx="8784976" cy="1261884"/>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ru-RU" altLang="ru-RU" sz="2000" b="1" dirty="0" smtClean="0">
                <a:solidFill>
                  <a:srgbClr val="002060"/>
                </a:solidFill>
                <a:latin typeface="Times New Roman" pitchFamily="18" charset="0"/>
                <a:cs typeface="Times New Roman" pitchFamily="18" charset="0"/>
              </a:rPr>
              <a:t>                </a:t>
            </a:r>
            <a:r>
              <a:rPr lang="ru-RU" altLang="ru-RU" sz="1400" b="1" dirty="0" smtClean="0">
                <a:solidFill>
                  <a:srgbClr val="002060"/>
                </a:solidFill>
                <a:latin typeface="Times New Roman" pitchFamily="18" charset="0"/>
                <a:cs typeface="Times New Roman" pitchFamily="18" charset="0"/>
              </a:rPr>
              <a:t>ЦЕЛЕВОЙ (</a:t>
            </a:r>
            <a:r>
              <a:rPr lang="ru-RU" sz="1400" dirty="0">
                <a:latin typeface="Times New Roman" pitchFamily="18" charset="0"/>
                <a:cs typeface="Times New Roman" pitchFamily="18" charset="0"/>
              </a:rPr>
              <a:t>пояснительную записку, цели и задачи программы, принципы и подходы к её формированию, характеристики особенностей развития детей, а также планируемые результаты освоения программы. Результаты освоения образовательной программы представлены в виде целевых ориентиров дошкольного образования, которые представляют собой социально-нормативные возрастные характеристики возможных достижений ребёнка на этапе завершения уровня дошкольного образования.</a:t>
            </a:r>
          </a:p>
        </p:txBody>
      </p:sp>
      <p:sp>
        <p:nvSpPr>
          <p:cNvPr id="42" name="Rectangle 31"/>
          <p:cNvSpPr>
            <a:spLocks noChangeArrowheads="1"/>
          </p:cNvSpPr>
          <p:nvPr/>
        </p:nvSpPr>
        <p:spPr bwMode="gray">
          <a:xfrm>
            <a:off x="539552" y="2968431"/>
            <a:ext cx="7992887" cy="75713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nSpc>
                <a:spcPct val="90000"/>
              </a:lnSpc>
            </a:pPr>
            <a:r>
              <a:rPr lang="ru-RU" altLang="ru-RU" sz="2000" b="1" dirty="0" smtClean="0">
                <a:solidFill>
                  <a:srgbClr val="002060"/>
                </a:solidFill>
                <a:latin typeface="Times New Roman" pitchFamily="18" charset="0"/>
                <a:cs typeface="Times New Roman" pitchFamily="18" charset="0"/>
              </a:rPr>
              <a:t>          </a:t>
            </a:r>
            <a:r>
              <a:rPr lang="ru-RU" altLang="ru-RU" sz="1400" b="1" dirty="0" smtClean="0">
                <a:solidFill>
                  <a:srgbClr val="002060"/>
                </a:solidFill>
                <a:latin typeface="Times New Roman" pitchFamily="18" charset="0"/>
                <a:cs typeface="Times New Roman" pitchFamily="18" charset="0"/>
              </a:rPr>
              <a:t>СОДЕРЖАТЕЛЬНЫЙ (</a:t>
            </a:r>
            <a:r>
              <a:rPr lang="ru-RU" sz="1400" dirty="0"/>
              <a:t>описание образовательной деятельности в соответствии с направлениями развития ребенка, представленными в пяти образовательных областях, а также программа коррекционно-развивающей </a:t>
            </a:r>
            <a:r>
              <a:rPr lang="ru-RU" sz="1400" dirty="0" smtClean="0"/>
              <a:t>работы</a:t>
            </a:r>
            <a:r>
              <a:rPr lang="ru-RU" altLang="ru-RU" sz="1400" b="1" dirty="0" smtClean="0">
                <a:solidFill>
                  <a:srgbClr val="002060"/>
                </a:solidFill>
                <a:latin typeface="Times New Roman" pitchFamily="18" charset="0"/>
                <a:cs typeface="Times New Roman" pitchFamily="18" charset="0"/>
              </a:rPr>
              <a:t>)</a:t>
            </a:r>
            <a:endParaRPr lang="en-US" altLang="ru-RU" sz="1400" b="1" dirty="0">
              <a:solidFill>
                <a:srgbClr val="002060"/>
              </a:solidFill>
              <a:latin typeface="Times New Roman" pitchFamily="18" charset="0"/>
              <a:cs typeface="Times New Roman" pitchFamily="18" charset="0"/>
            </a:endParaRPr>
          </a:p>
        </p:txBody>
      </p:sp>
      <p:sp>
        <p:nvSpPr>
          <p:cNvPr id="43" name="Rectangle 31"/>
          <p:cNvSpPr>
            <a:spLocks noChangeArrowheads="1"/>
          </p:cNvSpPr>
          <p:nvPr/>
        </p:nvSpPr>
        <p:spPr bwMode="gray">
          <a:xfrm rot="10800000" flipV="1">
            <a:off x="566187" y="4308825"/>
            <a:ext cx="7992886" cy="75713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ru-RU" altLang="ru-RU" sz="2000" b="1" dirty="0" smtClean="0">
                <a:solidFill>
                  <a:srgbClr val="002060"/>
                </a:solidFill>
                <a:latin typeface="Times New Roman" pitchFamily="18" charset="0"/>
                <a:cs typeface="Times New Roman" pitchFamily="18" charset="0"/>
              </a:rPr>
              <a:t>         </a:t>
            </a:r>
            <a:r>
              <a:rPr lang="ru-RU" altLang="ru-RU" sz="1400" b="1" dirty="0">
                <a:solidFill>
                  <a:srgbClr val="002060"/>
                </a:solidFill>
                <a:latin typeface="Times New Roman" pitchFamily="18" charset="0"/>
                <a:cs typeface="Times New Roman" pitchFamily="18" charset="0"/>
              </a:rPr>
              <a:t>ОРГАНИЗАЦИОННЫЙ (</a:t>
            </a:r>
            <a:r>
              <a:rPr lang="ru-RU" sz="1400" dirty="0" smtClean="0"/>
              <a:t>описание системы </a:t>
            </a:r>
            <a:r>
              <a:rPr lang="ru-RU" sz="1400" dirty="0"/>
              <a:t>условий реализации образовательной деятельности, необходимых для достижения целей Программы, планируемых результатов ее освоения в виде целевых ориентиров, а также особенности организации образовательной </a:t>
            </a:r>
            <a:r>
              <a:rPr lang="ru-RU" sz="1400" dirty="0" smtClean="0"/>
              <a:t>деятельности</a:t>
            </a:r>
            <a:r>
              <a:rPr lang="ru-RU" altLang="ru-RU" sz="1400" b="1" dirty="0" smtClean="0">
                <a:solidFill>
                  <a:srgbClr val="002060"/>
                </a:solidFill>
                <a:latin typeface="Times New Roman" pitchFamily="18" charset="0"/>
                <a:cs typeface="Times New Roman" pitchFamily="18" charset="0"/>
              </a:rPr>
              <a:t>)</a:t>
            </a:r>
            <a:r>
              <a:rPr lang="ru-RU" sz="1400" dirty="0" smtClean="0"/>
              <a:t>.</a:t>
            </a:r>
            <a:endParaRPr lang="ru-RU" sz="1400" dirty="0"/>
          </a:p>
        </p:txBody>
      </p:sp>
      <p:grpSp>
        <p:nvGrpSpPr>
          <p:cNvPr id="3" name="Group 21"/>
          <p:cNvGrpSpPr>
            <a:grpSpLocks/>
          </p:cNvGrpSpPr>
          <p:nvPr/>
        </p:nvGrpSpPr>
        <p:grpSpPr bwMode="auto">
          <a:xfrm>
            <a:off x="558043" y="2984822"/>
            <a:ext cx="168275" cy="168275"/>
            <a:chOff x="2928" y="2208"/>
            <a:chExt cx="262" cy="262"/>
          </a:xfrm>
        </p:grpSpPr>
        <p:sp>
          <p:nvSpPr>
            <p:cNvPr id="45"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solidFill>
                  <a:prstClr val="black"/>
                </a:solidFill>
              </a:endParaRPr>
            </a:p>
          </p:txBody>
        </p:sp>
        <p:sp>
          <p:nvSpPr>
            <p:cNvPr id="46"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solidFill>
                  <a:prstClr val="black"/>
                </a:solidFill>
              </a:endParaRPr>
            </a:p>
          </p:txBody>
        </p:sp>
      </p:grpSp>
      <p:grpSp>
        <p:nvGrpSpPr>
          <p:cNvPr id="4" name="Group 21"/>
          <p:cNvGrpSpPr>
            <a:grpSpLocks/>
          </p:cNvGrpSpPr>
          <p:nvPr/>
        </p:nvGrpSpPr>
        <p:grpSpPr bwMode="auto">
          <a:xfrm>
            <a:off x="558044" y="1700808"/>
            <a:ext cx="168275" cy="168275"/>
            <a:chOff x="2928" y="2208"/>
            <a:chExt cx="262" cy="262"/>
          </a:xfrm>
        </p:grpSpPr>
        <p:sp>
          <p:nvSpPr>
            <p:cNvPr id="48"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solidFill>
                  <a:prstClr val="black"/>
                </a:solidFill>
              </a:endParaRPr>
            </a:p>
          </p:txBody>
        </p:sp>
        <p:sp>
          <p:nvSpPr>
            <p:cNvPr id="49"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solidFill>
                  <a:prstClr val="black"/>
                </a:solidFill>
              </a:endParaRPr>
            </a:p>
          </p:txBody>
        </p:sp>
      </p:grpSp>
      <p:sp>
        <p:nvSpPr>
          <p:cNvPr id="6" name="TextBox 5"/>
          <p:cNvSpPr txBox="1"/>
          <p:nvPr/>
        </p:nvSpPr>
        <p:spPr>
          <a:xfrm>
            <a:off x="8244408" y="5805264"/>
            <a:ext cx="360040" cy="369332"/>
          </a:xfrm>
          <a:prstGeom prst="rect">
            <a:avLst/>
          </a:prstGeom>
          <a:noFill/>
        </p:spPr>
        <p:txBody>
          <a:bodyPr wrap="square" rtlCol="0">
            <a:spAutoFit/>
          </a:bodyPr>
          <a:lstStyle/>
          <a:p>
            <a:pPr algn="ctr"/>
            <a:r>
              <a:rPr lang="ru-RU" b="1" dirty="0" smtClean="0">
                <a:solidFill>
                  <a:schemeClr val="bg1"/>
                </a:solidFill>
              </a:rPr>
              <a:t>4</a:t>
            </a:r>
            <a:endParaRPr lang="ru-RU" b="1" dirty="0">
              <a:solidFill>
                <a:schemeClr val="bg1"/>
              </a:solidFill>
            </a:endParaRPr>
          </a:p>
        </p:txBody>
      </p:sp>
    </p:spTree>
    <p:extLst>
      <p:ext uri="{BB962C8B-B14F-4D97-AF65-F5344CB8AC3E}">
        <p14:creationId xmlns:p14="http://schemas.microsoft.com/office/powerpoint/2010/main" val="1306462249"/>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539552" y="332656"/>
            <a:ext cx="8064896" cy="504056"/>
          </a:xfrm>
        </p:spPr>
        <p:txBody>
          <a:bodyPr>
            <a:normAutofit fontScale="90000"/>
          </a:bodyPr>
          <a:lstStyle/>
          <a:p>
            <a:pPr algn="ctr"/>
            <a:r>
              <a:rPr lang="ru-RU" dirty="0" smtClean="0">
                <a:solidFill>
                  <a:srgbClr val="0070C0"/>
                </a:solidFill>
                <a:latin typeface="Times New Roman" pitchFamily="18" charset="0"/>
                <a:cs typeface="Times New Roman" pitchFamily="18" charset="0"/>
              </a:rPr>
              <a:t>оглавление</a:t>
            </a:r>
            <a:endParaRPr lang="ru-RU" dirty="0">
              <a:solidFill>
                <a:srgbClr val="0070C0"/>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4</a:t>
            </a:fld>
            <a:endParaRPr lang="ru-RU" dirty="0"/>
          </a:p>
        </p:txBody>
      </p:sp>
      <p:graphicFrame>
        <p:nvGraphicFramePr>
          <p:cNvPr id="5" name="Объект 4"/>
          <p:cNvGraphicFramePr>
            <a:graphicFrameLocks noGrp="1"/>
          </p:cNvGraphicFramePr>
          <p:nvPr>
            <p:ph sz="quarter" idx="4294967295"/>
            <p:extLst>
              <p:ext uri="{D42A27DB-BD31-4B8C-83A1-F6EECF244321}">
                <p14:modId xmlns:p14="http://schemas.microsoft.com/office/powerpoint/2010/main" val="132384623"/>
              </p:ext>
            </p:extLst>
          </p:nvPr>
        </p:nvGraphicFramePr>
        <p:xfrm>
          <a:off x="899592" y="980728"/>
          <a:ext cx="7344816" cy="5435699"/>
        </p:xfrm>
        <a:graphic>
          <a:graphicData uri="http://schemas.openxmlformats.org/drawingml/2006/table">
            <a:tbl>
              <a:tblPr firstRow="1" firstCol="1" bandRow="1"/>
              <a:tblGrid>
                <a:gridCol w="879494">
                  <a:extLst>
                    <a:ext uri="{9D8B030D-6E8A-4147-A177-3AD203B41FA5}">
                      <a16:colId xmlns:a16="http://schemas.microsoft.com/office/drawing/2014/main" val="20000"/>
                    </a:ext>
                  </a:extLst>
                </a:gridCol>
                <a:gridCol w="6465322">
                  <a:extLst>
                    <a:ext uri="{9D8B030D-6E8A-4147-A177-3AD203B41FA5}">
                      <a16:colId xmlns:a16="http://schemas.microsoft.com/office/drawing/2014/main" val="20001"/>
                    </a:ext>
                  </a:extLst>
                </a:gridCol>
              </a:tblGrid>
              <a:tr h="210229">
                <a:tc>
                  <a:txBody>
                    <a:bodyPr/>
                    <a:lstStyle/>
                    <a:p>
                      <a:pPr algn="just">
                        <a:lnSpc>
                          <a:spcPct val="115000"/>
                        </a:lnSpc>
                        <a:spcAft>
                          <a:spcPts val="0"/>
                        </a:spcAft>
                      </a:pPr>
                      <a:r>
                        <a:rPr lang="ru-RU" sz="1000" dirty="0">
                          <a:effectLst/>
                          <a:latin typeface="Times New Roman"/>
                          <a:ea typeface="Times New Roman"/>
                          <a:cs typeface="Times New Roman"/>
                        </a:rPr>
                        <a:t>1.</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b="1" dirty="0">
                          <a:effectLst/>
                          <a:latin typeface="Times New Roman"/>
                          <a:ea typeface="Times New Roman"/>
                          <a:cs typeface="Times New Roman"/>
                        </a:rPr>
                        <a:t>Целевой раздел</a:t>
                      </a:r>
                      <a:endParaRPr lang="ru-RU" sz="800" b="1"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229">
                <a:tc>
                  <a:txBody>
                    <a:bodyPr/>
                    <a:lstStyle/>
                    <a:p>
                      <a:pPr algn="just">
                        <a:lnSpc>
                          <a:spcPct val="115000"/>
                        </a:lnSpc>
                        <a:spcAft>
                          <a:spcPts val="0"/>
                        </a:spcAft>
                      </a:pPr>
                      <a:r>
                        <a:rPr lang="ru-RU" sz="1000">
                          <a:effectLst/>
                          <a:latin typeface="Times New Roman"/>
                          <a:ea typeface="Times New Roman"/>
                          <a:cs typeface="Times New Roman"/>
                        </a:rPr>
                        <a:t>1.1.</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Пояснительная записка.</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229">
                <a:tc>
                  <a:txBody>
                    <a:bodyPr/>
                    <a:lstStyle/>
                    <a:p>
                      <a:pPr algn="just">
                        <a:lnSpc>
                          <a:spcPct val="115000"/>
                        </a:lnSpc>
                        <a:spcAft>
                          <a:spcPts val="0"/>
                        </a:spcAft>
                      </a:pPr>
                      <a:r>
                        <a:rPr lang="ru-RU" sz="1000">
                          <a:effectLst/>
                          <a:latin typeface="Times New Roman"/>
                          <a:ea typeface="Times New Roman"/>
                          <a:cs typeface="Times New Roman"/>
                        </a:rPr>
                        <a:t>1.1.1.</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Цели и задачи реализации </a:t>
                      </a:r>
                      <a:r>
                        <a:rPr lang="ru-RU" sz="1000" dirty="0" smtClean="0">
                          <a:effectLst/>
                          <a:latin typeface="Times New Roman"/>
                          <a:ea typeface="Times New Roman"/>
                          <a:cs typeface="Times New Roman"/>
                        </a:rPr>
                        <a:t>программы</a:t>
                      </a:r>
                      <a:r>
                        <a:rPr lang="ru-RU" sz="1000" dirty="0">
                          <a:effectLst/>
                          <a:latin typeface="Times New Roman"/>
                          <a:ea typeface="Times New Roman"/>
                          <a:cs typeface="Times New Roman"/>
                        </a:rPr>
                        <a:t>.</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229">
                <a:tc>
                  <a:txBody>
                    <a:bodyPr/>
                    <a:lstStyle/>
                    <a:p>
                      <a:pPr algn="just">
                        <a:lnSpc>
                          <a:spcPct val="115000"/>
                        </a:lnSpc>
                        <a:spcAft>
                          <a:spcPts val="0"/>
                        </a:spcAft>
                      </a:pPr>
                      <a:r>
                        <a:rPr lang="ru-RU" sz="1000">
                          <a:effectLst/>
                          <a:latin typeface="Times New Roman"/>
                          <a:ea typeface="Times New Roman"/>
                          <a:cs typeface="Times New Roman"/>
                        </a:rPr>
                        <a:t>1.1.2.</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Принципы и подходы к формированию </a:t>
                      </a:r>
                      <a:r>
                        <a:rPr lang="ru-RU" sz="1000" dirty="0" smtClean="0">
                          <a:effectLst/>
                          <a:latin typeface="Times New Roman"/>
                          <a:ea typeface="Times New Roman"/>
                          <a:cs typeface="Times New Roman"/>
                        </a:rPr>
                        <a:t>программы</a:t>
                      </a:r>
                      <a:r>
                        <a:rPr lang="ru-RU" sz="1000" dirty="0">
                          <a:effectLst/>
                          <a:latin typeface="Times New Roman"/>
                          <a:ea typeface="Times New Roman"/>
                          <a:cs typeface="Times New Roman"/>
                        </a:rPr>
                        <a:t>.</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5480">
                <a:tc>
                  <a:txBody>
                    <a:bodyPr/>
                    <a:lstStyle/>
                    <a:p>
                      <a:pPr algn="just">
                        <a:lnSpc>
                          <a:spcPct val="115000"/>
                        </a:lnSpc>
                        <a:spcAft>
                          <a:spcPts val="0"/>
                        </a:spcAft>
                      </a:pPr>
                      <a:r>
                        <a:rPr lang="ru-RU" sz="1000">
                          <a:effectLst/>
                          <a:latin typeface="Times New Roman"/>
                          <a:ea typeface="Times New Roman"/>
                          <a:cs typeface="Times New Roman"/>
                        </a:rPr>
                        <a:t>1.1.3.</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5367020" algn="l"/>
                        </a:tabLst>
                      </a:pPr>
                      <a:r>
                        <a:rPr lang="ru-RU" sz="1000" dirty="0">
                          <a:effectLst/>
                          <a:latin typeface="Times New Roman"/>
                          <a:ea typeface="Times New Roman"/>
                          <a:cs typeface="Times New Roman"/>
                        </a:rPr>
                        <a:t>Значимые для разработки и реализации </a:t>
                      </a:r>
                      <a:r>
                        <a:rPr lang="ru-RU" sz="1000" dirty="0" smtClean="0">
                          <a:effectLst/>
                          <a:latin typeface="Times New Roman"/>
                          <a:ea typeface="Times New Roman"/>
                          <a:cs typeface="Times New Roman"/>
                        </a:rPr>
                        <a:t>программы </a:t>
                      </a:r>
                      <a:r>
                        <a:rPr lang="ru-RU" sz="1000" dirty="0">
                          <a:effectLst/>
                          <a:latin typeface="Times New Roman"/>
                          <a:ea typeface="Times New Roman"/>
                          <a:cs typeface="Times New Roman"/>
                        </a:rPr>
                        <a:t>характеристики, в том числе характеристики особенностей развития ребенка с тяжелыми нарушениями речи.</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0229">
                <a:tc>
                  <a:txBody>
                    <a:bodyPr/>
                    <a:lstStyle/>
                    <a:p>
                      <a:pPr algn="just">
                        <a:lnSpc>
                          <a:spcPct val="115000"/>
                        </a:lnSpc>
                        <a:spcAft>
                          <a:spcPts val="0"/>
                        </a:spcAft>
                      </a:pPr>
                      <a:r>
                        <a:rPr lang="ru-RU" sz="1000">
                          <a:effectLst/>
                          <a:latin typeface="Times New Roman"/>
                          <a:ea typeface="Times New Roman"/>
                          <a:cs typeface="Times New Roman"/>
                        </a:rPr>
                        <a:t>1.2.</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Планируемые результаты освоения </a:t>
                      </a:r>
                      <a:r>
                        <a:rPr lang="ru-RU" sz="1000" dirty="0" smtClean="0">
                          <a:effectLst/>
                          <a:latin typeface="Times New Roman"/>
                          <a:ea typeface="Times New Roman"/>
                          <a:cs typeface="Times New Roman"/>
                        </a:rPr>
                        <a:t>программы</a:t>
                      </a:r>
                      <a:r>
                        <a:rPr lang="ru-RU" sz="1000" dirty="0">
                          <a:effectLst/>
                          <a:latin typeface="Times New Roman"/>
                          <a:ea typeface="Times New Roman"/>
                          <a:cs typeface="Times New Roman"/>
                        </a:rPr>
                        <a:t>.</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0229">
                <a:tc>
                  <a:txBody>
                    <a:bodyPr/>
                    <a:lstStyle/>
                    <a:p>
                      <a:pPr algn="just">
                        <a:lnSpc>
                          <a:spcPct val="115000"/>
                        </a:lnSpc>
                        <a:spcAft>
                          <a:spcPts val="0"/>
                        </a:spcAft>
                      </a:pPr>
                      <a:r>
                        <a:rPr lang="ru-RU" sz="1000">
                          <a:effectLst/>
                          <a:latin typeface="Times New Roman"/>
                          <a:ea typeface="Times New Roman"/>
                          <a:cs typeface="Times New Roman"/>
                        </a:rPr>
                        <a:t>1.3.</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Развивающее оценивание качества образовательной деятельности по </a:t>
                      </a:r>
                      <a:r>
                        <a:rPr lang="ru-RU" sz="1000" dirty="0" smtClean="0">
                          <a:effectLst/>
                          <a:latin typeface="Times New Roman"/>
                          <a:ea typeface="Times New Roman"/>
                          <a:cs typeface="Times New Roman"/>
                        </a:rPr>
                        <a:t>программе</a:t>
                      </a:r>
                      <a:r>
                        <a:rPr lang="ru-RU" sz="1000" dirty="0">
                          <a:effectLst/>
                          <a:latin typeface="Times New Roman"/>
                          <a:ea typeface="Times New Roman"/>
                          <a:cs typeface="Times New Roman"/>
                        </a:rPr>
                        <a:t>.</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0229">
                <a:tc>
                  <a:txBody>
                    <a:bodyPr/>
                    <a:lstStyle/>
                    <a:p>
                      <a:pPr algn="just">
                        <a:lnSpc>
                          <a:spcPct val="115000"/>
                        </a:lnSpc>
                        <a:spcAft>
                          <a:spcPts val="0"/>
                        </a:spcAft>
                      </a:pPr>
                      <a:r>
                        <a:rPr lang="ru-RU" sz="1000">
                          <a:effectLst/>
                          <a:latin typeface="Times New Roman"/>
                          <a:ea typeface="Times New Roman"/>
                          <a:cs typeface="Times New Roman"/>
                        </a:rPr>
                        <a:t>2.</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b="1" dirty="0">
                          <a:effectLst/>
                          <a:latin typeface="Times New Roman"/>
                          <a:ea typeface="Times New Roman"/>
                          <a:cs typeface="Times New Roman"/>
                        </a:rPr>
                        <a:t>Содержательный раздел</a:t>
                      </a:r>
                      <a:endParaRPr lang="ru-RU" sz="800" b="1"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21477">
                <a:tc>
                  <a:txBody>
                    <a:bodyPr/>
                    <a:lstStyle/>
                    <a:p>
                      <a:pPr algn="just">
                        <a:lnSpc>
                          <a:spcPct val="115000"/>
                        </a:lnSpc>
                        <a:spcAft>
                          <a:spcPts val="0"/>
                        </a:spcAft>
                      </a:pPr>
                      <a:r>
                        <a:rPr lang="ru-RU" sz="1000" dirty="0">
                          <a:effectLst/>
                          <a:latin typeface="Times New Roman"/>
                          <a:ea typeface="Times New Roman"/>
                          <a:cs typeface="Times New Roman"/>
                        </a:rPr>
                        <a:t>2.1.</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вариативных примерных основных образовательных программ дошкольного образования и методических пособий, обеспечивающих реализацию данного содержания.</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6537">
                <a:tc>
                  <a:txBody>
                    <a:bodyPr/>
                    <a:lstStyle/>
                    <a:p>
                      <a:pPr algn="just">
                        <a:lnSpc>
                          <a:spcPct val="115000"/>
                        </a:lnSpc>
                        <a:spcAft>
                          <a:spcPts val="0"/>
                        </a:spcAft>
                      </a:pPr>
                      <a:r>
                        <a:rPr lang="ru-RU" sz="1000">
                          <a:effectLst/>
                          <a:latin typeface="Times New Roman"/>
                          <a:ea typeface="Times New Roman"/>
                          <a:cs typeface="Times New Roman"/>
                        </a:rPr>
                        <a:t>2.2.</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Описание вариативных форм, способов, методов и средств реализации </a:t>
                      </a:r>
                      <a:r>
                        <a:rPr lang="ru-RU" sz="1000" dirty="0" smtClean="0">
                          <a:effectLst/>
                          <a:latin typeface="Times New Roman"/>
                          <a:ea typeface="Times New Roman"/>
                          <a:cs typeface="Times New Roman"/>
                        </a:rPr>
                        <a:t>программы </a:t>
                      </a:r>
                      <a:r>
                        <a:rPr lang="ru-RU" sz="1000" dirty="0">
                          <a:effectLst/>
                          <a:latin typeface="Times New Roman"/>
                          <a:ea typeface="Times New Roman"/>
                          <a:cs typeface="Times New Roman"/>
                        </a:rPr>
                        <a:t>с учетом возрастных особенностей воспитанника, специфики его образовательных потребностей и интересов.</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3413">
                <a:tc>
                  <a:txBody>
                    <a:bodyPr/>
                    <a:lstStyle/>
                    <a:p>
                      <a:pPr algn="just">
                        <a:lnSpc>
                          <a:spcPct val="115000"/>
                        </a:lnSpc>
                        <a:spcAft>
                          <a:spcPts val="0"/>
                        </a:spcAft>
                      </a:pPr>
                      <a:r>
                        <a:rPr lang="ru-RU" sz="1000">
                          <a:effectLst/>
                          <a:latin typeface="Times New Roman"/>
                          <a:ea typeface="Times New Roman"/>
                          <a:cs typeface="Times New Roman"/>
                        </a:rPr>
                        <a:t>2.3.</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Описание образовательной деятельности по профессиональной коррекции нарушений развития ребёнка с </a:t>
                      </a:r>
                      <a:r>
                        <a:rPr lang="ru-RU" sz="1000" dirty="0" smtClean="0">
                          <a:effectLst/>
                          <a:latin typeface="Times New Roman"/>
                          <a:ea typeface="Times New Roman"/>
                          <a:cs typeface="Times New Roman"/>
                        </a:rPr>
                        <a:t>легкой степенью умственной отсталости.</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6792">
                <a:tc>
                  <a:txBody>
                    <a:bodyPr/>
                    <a:lstStyle/>
                    <a:p>
                      <a:pPr algn="just">
                        <a:lnSpc>
                          <a:spcPct val="115000"/>
                        </a:lnSpc>
                        <a:spcAft>
                          <a:spcPts val="0"/>
                        </a:spcAft>
                      </a:pPr>
                      <a:r>
                        <a:rPr lang="ru-RU" sz="1000">
                          <a:effectLst/>
                          <a:latin typeface="Times New Roman"/>
                          <a:ea typeface="Times New Roman"/>
                          <a:cs typeface="Times New Roman"/>
                        </a:rPr>
                        <a:t>2.4.</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Особенности образовательной деятельности разных видов и культурных практик.</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7261">
                <a:tc>
                  <a:txBody>
                    <a:bodyPr/>
                    <a:lstStyle/>
                    <a:p>
                      <a:pPr algn="just">
                        <a:lnSpc>
                          <a:spcPct val="115000"/>
                        </a:lnSpc>
                        <a:spcAft>
                          <a:spcPts val="0"/>
                        </a:spcAft>
                      </a:pPr>
                      <a:r>
                        <a:rPr lang="ru-RU" sz="1000">
                          <a:effectLst/>
                          <a:latin typeface="Times New Roman"/>
                          <a:ea typeface="Times New Roman"/>
                          <a:cs typeface="Times New Roman"/>
                        </a:rPr>
                        <a:t>2.5</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Способы и направления поддержки детской инициативы.</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0229">
                <a:tc>
                  <a:txBody>
                    <a:bodyPr/>
                    <a:lstStyle/>
                    <a:p>
                      <a:pPr algn="just">
                        <a:lnSpc>
                          <a:spcPct val="115000"/>
                        </a:lnSpc>
                        <a:spcAft>
                          <a:spcPts val="0"/>
                        </a:spcAft>
                      </a:pPr>
                      <a:r>
                        <a:rPr lang="ru-RU" sz="1000">
                          <a:effectLst/>
                          <a:latin typeface="Times New Roman"/>
                          <a:ea typeface="Times New Roman"/>
                          <a:cs typeface="Times New Roman"/>
                        </a:rPr>
                        <a:t>2.6.</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Взаимодействие педагогического коллектива с семьёй ребенка с </a:t>
                      </a:r>
                      <a:r>
                        <a:rPr lang="ru-RU" sz="1000" dirty="0" smtClean="0">
                          <a:effectLst/>
                          <a:latin typeface="Times New Roman"/>
                          <a:ea typeface="Times New Roman"/>
                          <a:cs typeface="Times New Roman"/>
                        </a:rPr>
                        <a:t>легкой степенью умственной отсталости.</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4369">
                <a:tc>
                  <a:txBody>
                    <a:bodyPr/>
                    <a:lstStyle/>
                    <a:p>
                      <a:pPr algn="just">
                        <a:lnSpc>
                          <a:spcPct val="115000"/>
                        </a:lnSpc>
                        <a:spcAft>
                          <a:spcPts val="0"/>
                        </a:spcAft>
                      </a:pPr>
                      <a:r>
                        <a:rPr lang="ru-RU" sz="1000">
                          <a:effectLst/>
                          <a:latin typeface="Times New Roman"/>
                          <a:ea typeface="Times New Roman"/>
                          <a:cs typeface="Times New Roman"/>
                        </a:rPr>
                        <a:t>2.7.</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Иные характеристики содержания программы.</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0229">
                <a:tc>
                  <a:txBody>
                    <a:bodyPr/>
                    <a:lstStyle/>
                    <a:p>
                      <a:pPr algn="just">
                        <a:lnSpc>
                          <a:spcPct val="115000"/>
                        </a:lnSpc>
                        <a:spcAft>
                          <a:spcPts val="0"/>
                        </a:spcAft>
                      </a:pPr>
                      <a:r>
                        <a:rPr lang="ru-RU" sz="1000">
                          <a:effectLst/>
                          <a:latin typeface="Times New Roman"/>
                          <a:ea typeface="Times New Roman"/>
                          <a:cs typeface="Times New Roman"/>
                        </a:rPr>
                        <a:t>3.</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00430" algn="l"/>
                        </a:tabLst>
                      </a:pPr>
                      <a:r>
                        <a:rPr lang="ru-RU" sz="1000" b="1" dirty="0">
                          <a:effectLst/>
                          <a:latin typeface="Times New Roman"/>
                          <a:ea typeface="Times New Roman"/>
                          <a:cs typeface="Times New Roman"/>
                        </a:rPr>
                        <a:t>Организационный раздел:</a:t>
                      </a:r>
                      <a:endParaRPr lang="ru-RU" sz="800" b="1"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10229">
                <a:tc>
                  <a:txBody>
                    <a:bodyPr/>
                    <a:lstStyle/>
                    <a:p>
                      <a:pPr algn="just">
                        <a:lnSpc>
                          <a:spcPct val="115000"/>
                        </a:lnSpc>
                        <a:spcAft>
                          <a:spcPts val="0"/>
                        </a:spcAft>
                      </a:pPr>
                      <a:r>
                        <a:rPr lang="ru-RU" sz="1000">
                          <a:effectLst/>
                          <a:latin typeface="Times New Roman"/>
                          <a:ea typeface="Times New Roman"/>
                          <a:cs typeface="Times New Roman"/>
                        </a:rPr>
                        <a:t>3.1.</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Психолого-педагогические условия, обеспечивающие развитие ребенка.</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0229">
                <a:tc>
                  <a:txBody>
                    <a:bodyPr/>
                    <a:lstStyle/>
                    <a:p>
                      <a:pPr algn="just">
                        <a:lnSpc>
                          <a:spcPct val="115000"/>
                        </a:lnSpc>
                        <a:spcAft>
                          <a:spcPts val="0"/>
                        </a:spcAft>
                      </a:pPr>
                      <a:r>
                        <a:rPr lang="ru-RU" sz="1000">
                          <a:effectLst/>
                          <a:latin typeface="Times New Roman"/>
                          <a:ea typeface="Times New Roman"/>
                          <a:cs typeface="Times New Roman"/>
                        </a:rPr>
                        <a:t>3.2</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Организация развивающей предметно-пространственной среды.</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0229">
                <a:tc>
                  <a:txBody>
                    <a:bodyPr/>
                    <a:lstStyle/>
                    <a:p>
                      <a:pPr algn="just">
                        <a:lnSpc>
                          <a:spcPct val="115000"/>
                        </a:lnSpc>
                        <a:spcAft>
                          <a:spcPts val="0"/>
                        </a:spcAft>
                      </a:pPr>
                      <a:r>
                        <a:rPr lang="ru-RU" sz="1000">
                          <a:effectLst/>
                          <a:latin typeface="Times New Roman"/>
                          <a:ea typeface="Times New Roman"/>
                          <a:cs typeface="Times New Roman"/>
                        </a:rPr>
                        <a:t>3.3.</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a:effectLst/>
                          <a:latin typeface="Times New Roman"/>
                          <a:ea typeface="Times New Roman"/>
                          <a:cs typeface="Times New Roman"/>
                        </a:rPr>
                        <a:t>Кадровые условия реализации программы</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0286">
                <a:tc>
                  <a:txBody>
                    <a:bodyPr/>
                    <a:lstStyle/>
                    <a:p>
                      <a:pPr algn="just">
                        <a:lnSpc>
                          <a:spcPct val="115000"/>
                        </a:lnSpc>
                        <a:spcAft>
                          <a:spcPts val="0"/>
                        </a:spcAft>
                      </a:pPr>
                      <a:r>
                        <a:rPr lang="ru-RU" sz="1000" kern="1200">
                          <a:effectLst/>
                          <a:latin typeface="Times New Roman"/>
                          <a:ea typeface="Times New Roman"/>
                          <a:cs typeface="Times New Roman"/>
                        </a:rPr>
                        <a:t>3.4.</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kern="1200">
                          <a:effectLst/>
                          <a:latin typeface="Times New Roman"/>
                          <a:ea typeface="Times New Roman"/>
                          <a:cs typeface="Times New Roman"/>
                        </a:rPr>
                        <a:t>План реализации индивидуально-ориентированных коррекционных мероприятий по работе с дошкольником.</a:t>
                      </a:r>
                      <a:endParaRPr lang="ru-RU" sz="700">
                        <a:effectLst/>
                        <a:latin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0229">
                <a:tc>
                  <a:txBody>
                    <a:bodyPr/>
                    <a:lstStyle/>
                    <a:p>
                      <a:pPr algn="just">
                        <a:lnSpc>
                          <a:spcPct val="115000"/>
                        </a:lnSpc>
                        <a:spcAft>
                          <a:spcPts val="0"/>
                        </a:spcAft>
                      </a:pPr>
                      <a:r>
                        <a:rPr lang="ru-RU" sz="1000">
                          <a:effectLst/>
                          <a:latin typeface="Times New Roman"/>
                          <a:ea typeface="Times New Roman"/>
                          <a:cs typeface="Times New Roman"/>
                        </a:rPr>
                        <a:t>3.4.1.</a:t>
                      </a:r>
                      <a:endParaRPr lang="ru-RU" sz="80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00" dirty="0">
                          <a:effectLst/>
                          <a:latin typeface="Times New Roman"/>
                          <a:ea typeface="Times New Roman"/>
                          <a:cs typeface="Times New Roman"/>
                        </a:rPr>
                        <a:t>Мониторинг достижений воспитанником планируемых результатов.</a:t>
                      </a:r>
                      <a:endParaRPr lang="ru-RU" sz="800" dirty="0">
                        <a:effectLst/>
                        <a:latin typeface="Calibri"/>
                        <a:ea typeface="Calibri"/>
                        <a:cs typeface="Times New Roman"/>
                      </a:endParaRPr>
                    </a:p>
                  </a:txBody>
                  <a:tcPr marL="50479" marR="504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458996831"/>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850106"/>
          </a:xfrm>
        </p:spPr>
        <p:txBody>
          <a:bodyPr>
            <a:normAutofit/>
          </a:bodyPr>
          <a:lstStyle/>
          <a:p>
            <a:pPr algn="ctr"/>
            <a:r>
              <a:rPr lang="ru-RU" sz="2000" b="1" dirty="0" smtClean="0">
                <a:solidFill>
                  <a:srgbClr val="0070C0"/>
                </a:solidFill>
                <a:latin typeface="Times New Roman" pitchFamily="18" charset="0"/>
                <a:ea typeface="Times New Roman" pitchFamily="18" charset="0"/>
                <a:cs typeface="Times New Roman" pitchFamily="18" charset="0"/>
              </a:rPr>
              <a:t>СОДЕРЖАНИЕ ЦЕЛЕВОГО РАЗДЕЛА</a:t>
            </a:r>
            <a:r>
              <a:rPr lang="ru-RU" sz="2000" b="1" dirty="0" smtClean="0">
                <a:solidFill>
                  <a:schemeClr val="tx1"/>
                </a:solidFill>
                <a:latin typeface="Times New Roman" pitchFamily="18" charset="0"/>
                <a:ea typeface="Times New Roman" pitchFamily="18" charset="0"/>
                <a:cs typeface="Times New Roman" pitchFamily="18" charset="0"/>
              </a:rPr>
              <a:t/>
            </a:r>
            <a:br>
              <a:rPr lang="ru-RU" sz="2000" b="1" dirty="0" smtClean="0">
                <a:solidFill>
                  <a:schemeClr val="tx1"/>
                </a:solidFill>
                <a:latin typeface="Times New Roman" pitchFamily="18" charset="0"/>
                <a:ea typeface="Times New Roman" pitchFamily="18" charset="0"/>
                <a:cs typeface="Times New Roman" pitchFamily="18" charset="0"/>
              </a:rPr>
            </a:br>
            <a:endParaRPr lang="ru-RU" sz="2000" b="1" dirty="0">
              <a:solidFill>
                <a:schemeClr val="tx1"/>
              </a:solidFill>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2B1B84AB-6190-4DA5-96C5-22410CB6E1C6}" type="slidenum">
              <a:rPr lang="ru-RU" smtClean="0"/>
              <a:pPr/>
              <a:t>5</a:t>
            </a:fld>
            <a:endParaRPr lang="ru-RU"/>
          </a:p>
        </p:txBody>
      </p:sp>
      <p:sp>
        <p:nvSpPr>
          <p:cNvPr id="3" name="Прямоугольник 2"/>
          <p:cNvSpPr/>
          <p:nvPr/>
        </p:nvSpPr>
        <p:spPr>
          <a:xfrm>
            <a:off x="539552" y="1052736"/>
            <a:ext cx="7884368" cy="4801314"/>
          </a:xfrm>
          <a:prstGeom prst="rect">
            <a:avLst/>
          </a:prstGeom>
        </p:spPr>
        <p:txBody>
          <a:bodyPr wrap="square">
            <a:spAutoFit/>
          </a:bodyPr>
          <a:lstStyle/>
          <a:p>
            <a:r>
              <a:rPr lang="ru-RU" b="1" i="1" dirty="0" smtClean="0"/>
              <a:t>Цель АОП </a:t>
            </a:r>
            <a:r>
              <a:rPr lang="ru-RU" dirty="0"/>
              <a:t>— </a:t>
            </a:r>
            <a:r>
              <a:rPr lang="ru-RU" dirty="0" smtClean="0"/>
              <a:t>организовать образовательно-воспитательный процесс </a:t>
            </a:r>
            <a:r>
              <a:rPr lang="ru-RU" dirty="0"/>
              <a:t>для </a:t>
            </a:r>
            <a:r>
              <a:rPr lang="ru-RU" dirty="0" smtClean="0"/>
              <a:t>детей с легкой умственной отсталостью (интеллектуальными нарушениями) в </a:t>
            </a:r>
            <a:r>
              <a:rPr lang="ru-RU" dirty="0"/>
              <a:t>соответствии с требованиями Стандарта</a:t>
            </a:r>
            <a:r>
              <a:rPr lang="ru-RU" dirty="0" smtClean="0"/>
              <a:t>.</a:t>
            </a:r>
            <a:r>
              <a:rPr lang="ru-RU" dirty="0"/>
              <a:t> </a:t>
            </a:r>
            <a:r>
              <a:rPr lang="ru-RU" dirty="0" smtClean="0"/>
              <a:t>Осуществлять коррекционно-развивающую деятельность, обеспечивающую </a:t>
            </a:r>
            <a:r>
              <a:rPr lang="ru-RU" dirty="0"/>
              <a:t>позитивную социализацию, мотивацию, и поддержку индивидуальности ребенка с легкой умственной отсталостью (интеллектуальными нарушениями).</a:t>
            </a:r>
          </a:p>
          <a:p>
            <a:pPr>
              <a:buClr>
                <a:srgbClr val="0070C0"/>
              </a:buClr>
            </a:pPr>
            <a:r>
              <a:rPr lang="ru-RU" b="1" i="1" dirty="0" smtClean="0"/>
              <a:t>Задачи АОП</a:t>
            </a:r>
            <a:r>
              <a:rPr lang="ru-RU" b="1" dirty="0" smtClean="0"/>
              <a:t>:</a:t>
            </a:r>
          </a:p>
          <a:p>
            <a:pPr marL="285750" indent="-285750">
              <a:buClr>
                <a:srgbClr val="0070C0"/>
              </a:buClr>
              <a:buFont typeface="Wingdings" pitchFamily="2" charset="2"/>
              <a:buChar char="ü"/>
            </a:pPr>
            <a:r>
              <a:rPr lang="ru-RU" dirty="0" smtClean="0"/>
              <a:t>создание </a:t>
            </a:r>
            <a:r>
              <a:rPr lang="ru-RU" dirty="0"/>
              <a:t>благоприятных условий для полноценного проживания ребенком дошкольного детства, </a:t>
            </a:r>
            <a:endParaRPr lang="ru-RU" dirty="0" smtClean="0"/>
          </a:p>
          <a:p>
            <a:pPr marL="285750" indent="-285750">
              <a:buClr>
                <a:srgbClr val="0070C0"/>
              </a:buClr>
              <a:buFont typeface="Wingdings" pitchFamily="2" charset="2"/>
              <a:buChar char="ü"/>
            </a:pPr>
            <a:r>
              <a:rPr lang="ru-RU" dirty="0" smtClean="0"/>
              <a:t>формирование положительных </a:t>
            </a:r>
            <a:r>
              <a:rPr lang="ru-RU" dirty="0"/>
              <a:t>личностных качеств, </a:t>
            </a:r>
            <a:endParaRPr lang="ru-RU" dirty="0" smtClean="0"/>
          </a:p>
          <a:p>
            <a:pPr marL="285750" indent="-285750">
              <a:buClr>
                <a:srgbClr val="0070C0"/>
              </a:buClr>
              <a:buFont typeface="Wingdings" pitchFamily="2" charset="2"/>
              <a:buChar char="ü"/>
            </a:pPr>
            <a:r>
              <a:rPr lang="ru-RU" dirty="0" smtClean="0"/>
              <a:t>всестороннее </a:t>
            </a:r>
            <a:r>
              <a:rPr lang="ru-RU" dirty="0"/>
              <a:t>развитие </a:t>
            </a:r>
            <a:r>
              <a:rPr lang="ru-RU" dirty="0" smtClean="0"/>
              <a:t>психических и </a:t>
            </a:r>
            <a:r>
              <a:rPr lang="ru-RU" dirty="0"/>
              <a:t>физических качеств в соответствии с возрастными и </a:t>
            </a:r>
            <a:r>
              <a:rPr lang="ru-RU" dirty="0" smtClean="0"/>
              <a:t>индивидуальными особенностями</a:t>
            </a:r>
            <a:r>
              <a:rPr lang="ru-RU" dirty="0"/>
              <a:t>, </a:t>
            </a:r>
            <a:endParaRPr lang="ru-RU" dirty="0" smtClean="0"/>
          </a:p>
          <a:p>
            <a:pPr marL="285750" indent="-285750">
              <a:buClr>
                <a:srgbClr val="0070C0"/>
              </a:buClr>
              <a:buFont typeface="Wingdings" pitchFamily="2" charset="2"/>
              <a:buChar char="ü"/>
            </a:pPr>
            <a:r>
              <a:rPr lang="ru-RU" dirty="0" smtClean="0"/>
              <a:t>подготовка </a:t>
            </a:r>
            <a:r>
              <a:rPr lang="ru-RU" dirty="0"/>
              <a:t>к жизни в современном обществе, </a:t>
            </a:r>
            <a:endParaRPr lang="ru-RU" dirty="0" smtClean="0"/>
          </a:p>
          <a:p>
            <a:pPr marL="285750" indent="-285750">
              <a:buClr>
                <a:srgbClr val="0070C0"/>
              </a:buClr>
              <a:buFont typeface="Wingdings" pitchFamily="2" charset="2"/>
              <a:buChar char="ü"/>
            </a:pPr>
            <a:r>
              <a:rPr lang="ru-RU" dirty="0" smtClean="0"/>
              <a:t>формирование </a:t>
            </a:r>
            <a:r>
              <a:rPr lang="ru-RU" dirty="0"/>
              <a:t>предпосылок к учебной деятельности и самостоятельности в быту, </a:t>
            </a:r>
            <a:endParaRPr lang="ru-RU" dirty="0" smtClean="0"/>
          </a:p>
          <a:p>
            <a:pPr marL="285750" indent="-285750">
              <a:buClr>
                <a:srgbClr val="0070C0"/>
              </a:buClr>
              <a:buFont typeface="Wingdings" pitchFamily="2" charset="2"/>
              <a:buChar char="ü"/>
            </a:pPr>
            <a:r>
              <a:rPr lang="ru-RU" dirty="0" smtClean="0"/>
              <a:t>обеспечение </a:t>
            </a:r>
            <a:r>
              <a:rPr lang="ru-RU" dirty="0"/>
              <a:t>безопасности жизнедеятельности ребенка.</a:t>
            </a:r>
          </a:p>
          <a:p>
            <a:endParaRPr lang="ru-RU" dirty="0"/>
          </a:p>
        </p:txBody>
      </p:sp>
    </p:spTree>
    <p:extLst>
      <p:ext uri="{BB962C8B-B14F-4D97-AF65-F5344CB8AC3E}">
        <p14:creationId xmlns:p14="http://schemas.microsoft.com/office/powerpoint/2010/main" val="4118741459"/>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067576" cy="654032"/>
          </a:xfrm>
        </p:spPr>
        <p:txBody>
          <a:bodyPr>
            <a:normAutofit/>
          </a:bodyPr>
          <a:lstStyle/>
          <a:p>
            <a:r>
              <a:rPr lang="ru-RU" sz="2000" b="1" dirty="0" smtClean="0">
                <a:solidFill>
                  <a:srgbClr val="0070C0"/>
                </a:solidFill>
                <a:latin typeface="Times New Roman" pitchFamily="18" charset="0"/>
                <a:cs typeface="Times New Roman" pitchFamily="18" charset="0"/>
              </a:rPr>
              <a:t>Принципы построения программы:</a:t>
            </a:r>
            <a:endParaRPr lang="ru-RU" sz="2000" dirty="0">
              <a:solidFill>
                <a:srgbClr val="0070C0"/>
              </a:solidFill>
            </a:endParaRPr>
          </a:p>
        </p:txBody>
      </p:sp>
      <p:sp>
        <p:nvSpPr>
          <p:cNvPr id="3" name="Содержимое 2"/>
          <p:cNvSpPr>
            <a:spLocks noGrp="1"/>
          </p:cNvSpPr>
          <p:nvPr>
            <p:ph idx="1"/>
          </p:nvPr>
        </p:nvSpPr>
        <p:spPr>
          <a:xfrm>
            <a:off x="323528" y="908720"/>
            <a:ext cx="8496944" cy="5188092"/>
          </a:xfrm>
        </p:spPr>
        <p:txBody>
          <a:bodyPr>
            <a:normAutofit lnSpcReduction="10000"/>
          </a:bodyPr>
          <a:lstStyle/>
          <a:p>
            <a:pPr marL="0" indent="0">
              <a:buNone/>
            </a:pPr>
            <a:r>
              <a:rPr lang="ru-RU" sz="1500" dirty="0"/>
              <a:t>Программа базируется на основных принципах дошкольного образования, сформулированных в ФГОС ДО:</a:t>
            </a:r>
          </a:p>
          <a:p>
            <a:pPr lvl="0">
              <a:buFont typeface="Wingdings" pitchFamily="2" charset="2"/>
              <a:buChar char="ü"/>
            </a:pPr>
            <a:r>
              <a:rPr lang="ru-RU" sz="1500" dirty="0"/>
              <a:t>полноценное проживание ребенком всех этапов детства (младенческого, раннего и дошкольного возраста), обогащение (амплификация) детского развития;</a:t>
            </a:r>
          </a:p>
          <a:p>
            <a:pPr lvl="0">
              <a:buFont typeface="Wingdings" pitchFamily="2" charset="2"/>
              <a:buChar char="ü"/>
            </a:pPr>
            <a:r>
              <a:rPr lang="ru-RU" sz="1500" dirty="0"/>
              <a:t>построение образовательной деятельности на основе индивидуальных особенностей ребенка, при котором сам ребенок становится активным субъектом образования;</a:t>
            </a:r>
          </a:p>
          <a:p>
            <a:pPr lvl="0">
              <a:buFont typeface="Wingdings" pitchFamily="2" charset="2"/>
              <a:buChar char="ü"/>
            </a:pPr>
            <a:r>
              <a:rPr lang="ru-RU" sz="1500" dirty="0"/>
              <a:t>содействие и сотрудничество детей и взрослых, признание ребенка полноценным участником (субъектом) образовательных отношений;</a:t>
            </a:r>
          </a:p>
          <a:p>
            <a:pPr lvl="0">
              <a:buFont typeface="Wingdings" pitchFamily="2" charset="2"/>
              <a:buChar char="ü"/>
            </a:pPr>
            <a:r>
              <a:rPr lang="ru-RU" sz="1500" dirty="0"/>
              <a:t>формирование и поддержка инициативы ребёнка в различных видах детской деятельности;</a:t>
            </a:r>
          </a:p>
          <a:p>
            <a:pPr lvl="0">
              <a:buFont typeface="Wingdings" pitchFamily="2" charset="2"/>
              <a:buChar char="ü"/>
            </a:pPr>
            <a:r>
              <a:rPr lang="ru-RU" sz="1500" dirty="0"/>
              <a:t>сотрудничество  МБДОУ № </a:t>
            </a:r>
            <a:r>
              <a:rPr lang="ru-RU" sz="1500" dirty="0" smtClean="0"/>
              <a:t>45 «Малыш» с </a:t>
            </a:r>
            <a:r>
              <a:rPr lang="ru-RU" sz="1500" dirty="0"/>
              <a:t>семьей;</a:t>
            </a:r>
          </a:p>
          <a:p>
            <a:pPr lvl="0">
              <a:buFont typeface="Wingdings" pitchFamily="2" charset="2"/>
              <a:buChar char="ü"/>
            </a:pPr>
            <a:r>
              <a:rPr lang="ru-RU" sz="1500" dirty="0"/>
              <a:t>приобщение ребёнка  к социокультурным нормам, традициям семьи, общества и государства; </a:t>
            </a:r>
          </a:p>
          <a:p>
            <a:pPr lvl="0">
              <a:buFont typeface="Wingdings" pitchFamily="2" charset="2"/>
              <a:buChar char="ü"/>
            </a:pPr>
            <a:r>
              <a:rPr lang="ru-RU" sz="1500" dirty="0"/>
              <a:t>формирование познавательных интересов и познавательных действий в различных видах детской деятельности;</a:t>
            </a:r>
          </a:p>
          <a:p>
            <a:pPr lvl="0">
              <a:buFont typeface="Wingdings" pitchFamily="2" charset="2"/>
              <a:buChar char="ü"/>
            </a:pPr>
            <a:r>
              <a:rPr lang="ru-RU" sz="1500" dirty="0"/>
              <a:t>адекватность дошкольного образования (соответствие условий, требований, методов и используемых приемов возрасту, особенностям развития и состоянию здоровья);</a:t>
            </a:r>
          </a:p>
          <a:p>
            <a:pPr lvl="0">
              <a:buFont typeface="Wingdings" pitchFamily="2" charset="2"/>
              <a:buChar char="ü"/>
            </a:pPr>
            <a:r>
              <a:rPr lang="ru-RU" sz="1500" dirty="0"/>
              <a:t>учет этнокультурной ситуации развития ребёнка.</a:t>
            </a:r>
          </a:p>
          <a:p>
            <a:pPr marL="0" indent="0" algn="just">
              <a:buNone/>
            </a:pPr>
            <a:r>
              <a:rPr lang="ru-RU" sz="1600" dirty="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marL="0" indent="0" algn="just">
              <a:buNone/>
            </a:pPr>
            <a:r>
              <a:rPr lang="ru-RU" sz="1600" b="1" dirty="0" smtClean="0">
                <a:latin typeface="Times New Roman" pitchFamily="18" charset="0"/>
                <a:cs typeface="Times New Roman" pitchFamily="18" charset="0"/>
              </a:rPr>
              <a:t>Специфические принципы и подходы к формированию программ</a:t>
            </a:r>
          </a:p>
          <a:p>
            <a:pPr marL="370332" indent="-342900" algn="just">
              <a:buClr>
                <a:srgbClr val="0070C0"/>
              </a:buClr>
              <a:buFont typeface="Wingdings" pitchFamily="2" charset="2"/>
              <a:buChar char="ü"/>
            </a:pPr>
            <a:r>
              <a:rPr lang="ru-RU" sz="1600" dirty="0" smtClean="0">
                <a:latin typeface="Times New Roman" pitchFamily="18" charset="0"/>
                <a:cs typeface="Times New Roman" pitchFamily="18" charset="0"/>
              </a:rPr>
              <a:t>Индивидуализация дошкольного образования детей с легкой умственной отсталостью (интеллектуальными нарушениями) </a:t>
            </a:r>
          </a:p>
          <a:p>
            <a:pPr marL="313182" indent="-285750" algn="just">
              <a:buClr>
                <a:srgbClr val="0070C0"/>
              </a:buClr>
              <a:buFont typeface="Wingdings" pitchFamily="2" charset="2"/>
              <a:buChar char="ü"/>
            </a:pPr>
            <a:r>
              <a:rPr lang="ru-RU" sz="1600" dirty="0" smtClean="0">
                <a:latin typeface="Times New Roman" pitchFamily="18" charset="0"/>
                <a:cs typeface="Times New Roman" pitchFamily="18" charset="0"/>
              </a:rPr>
              <a:t>Развивающее вариативное образование</a:t>
            </a:r>
          </a:p>
          <a:p>
            <a:endParaRPr lang="ru-RU"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6</a:t>
            </a:fld>
            <a:endParaRPr lang="ru-RU"/>
          </a:p>
        </p:txBody>
      </p:sp>
    </p:spTree>
    <p:extLst>
      <p:ext uri="{BB962C8B-B14F-4D97-AF65-F5344CB8AC3E}">
        <p14:creationId xmlns:p14="http://schemas.microsoft.com/office/powerpoint/2010/main" val="638285110"/>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B1B84AB-6190-4DA5-96C5-22410CB6E1C6}" type="slidenum">
              <a:rPr lang="ru-RU" smtClean="0"/>
              <a:pPr/>
              <a:t>7</a:t>
            </a:fld>
            <a:endParaRPr lang="ru-RU"/>
          </a:p>
        </p:txBody>
      </p:sp>
      <p:sp>
        <p:nvSpPr>
          <p:cNvPr id="7" name="Заголовок 6"/>
          <p:cNvSpPr>
            <a:spLocks noGrp="1"/>
          </p:cNvSpPr>
          <p:nvPr>
            <p:ph type="title"/>
          </p:nvPr>
        </p:nvSpPr>
        <p:spPr>
          <a:xfrm>
            <a:off x="323528" y="620688"/>
            <a:ext cx="8496944" cy="5688632"/>
          </a:xfrm>
        </p:spPr>
        <p:txBody>
          <a:bodyPr/>
          <a:lstStyle/>
          <a:p>
            <a:pPr algn="l"/>
            <a:r>
              <a:rPr lang="ru-RU" sz="1800" b="1" dirty="0" smtClean="0">
                <a:solidFill>
                  <a:srgbClr val="0070C0"/>
                </a:solidFill>
              </a:rPr>
              <a:t>            Характеристика особенностей развития детей с легкой умственной       </a:t>
            </a:r>
            <a:br>
              <a:rPr lang="ru-RU" sz="1800" b="1" dirty="0" smtClean="0">
                <a:solidFill>
                  <a:srgbClr val="0070C0"/>
                </a:solidFill>
              </a:rPr>
            </a:br>
            <a:r>
              <a:rPr lang="ru-RU" sz="1800" b="1" dirty="0">
                <a:solidFill>
                  <a:srgbClr val="0070C0"/>
                </a:solidFill>
              </a:rPr>
              <a:t> </a:t>
            </a:r>
            <a:r>
              <a:rPr lang="ru-RU" sz="1800" b="1" dirty="0" smtClean="0">
                <a:solidFill>
                  <a:srgbClr val="0070C0"/>
                </a:solidFill>
              </a:rPr>
              <a:t>                                                             отсталостью </a:t>
            </a:r>
            <a:br>
              <a:rPr lang="ru-RU" sz="1800" b="1" dirty="0" smtClean="0">
                <a:solidFill>
                  <a:srgbClr val="0070C0"/>
                </a:solidFill>
              </a:rPr>
            </a:br>
            <a:r>
              <a:rPr lang="ru-RU" sz="1800" b="1" dirty="0" smtClean="0">
                <a:solidFill>
                  <a:srgbClr val="0070C0"/>
                </a:solidFill>
              </a:rPr>
              <a:t/>
            </a:r>
            <a:br>
              <a:rPr lang="ru-RU" sz="1800" b="1" dirty="0" smtClean="0">
                <a:solidFill>
                  <a:srgbClr val="0070C0"/>
                </a:solidFill>
              </a:rPr>
            </a:br>
            <a:r>
              <a:rPr lang="ru-RU" sz="1200" b="1" i="1" dirty="0" smtClean="0">
                <a:solidFill>
                  <a:schemeClr val="tx1"/>
                </a:solidFill>
              </a:rPr>
              <a:t>В </a:t>
            </a:r>
            <a:r>
              <a:rPr lang="ru-RU" sz="1200" b="1" i="1" dirty="0">
                <a:solidFill>
                  <a:schemeClr val="tx1"/>
                </a:solidFill>
              </a:rPr>
              <a:t>дошкольном возрасте особенности развития умственно отсталых детей проявляются более выражено. </a:t>
            </a:r>
            <a:r>
              <a:rPr lang="ru-RU" sz="1200" dirty="0">
                <a:solidFill>
                  <a:schemeClr val="tx1"/>
                </a:solidFill>
              </a:rPr>
              <a:t/>
            </a:r>
            <a:br>
              <a:rPr lang="ru-RU" sz="1200" dirty="0">
                <a:solidFill>
                  <a:schemeClr val="tx1"/>
                </a:solidFill>
              </a:rPr>
            </a:br>
            <a:r>
              <a:rPr lang="ru-RU" sz="1200" b="1" i="1" dirty="0">
                <a:solidFill>
                  <a:schemeClr val="tx1"/>
                </a:solidFill>
              </a:rPr>
              <a:t>Первый вариант</a:t>
            </a:r>
            <a:r>
              <a:rPr lang="ru-RU" sz="1200" dirty="0">
                <a:solidFill>
                  <a:schemeClr val="tx1"/>
                </a:solidFill>
              </a:rPr>
              <a:t> развития при </a:t>
            </a:r>
            <a:r>
              <a:rPr lang="ru-RU" sz="1200" b="1" dirty="0">
                <a:solidFill>
                  <a:schemeClr val="tx1"/>
                </a:solidFill>
              </a:rPr>
              <a:t>легкой степени </a:t>
            </a:r>
            <a:r>
              <a:rPr lang="ru-RU" sz="1200" dirty="0">
                <a:solidFill>
                  <a:schemeClr val="tx1"/>
                </a:solidFill>
              </a:rPr>
              <a:t>умственной </a:t>
            </a:r>
            <a:r>
              <a:rPr lang="ru-RU" sz="1200" dirty="0" smtClean="0">
                <a:solidFill>
                  <a:schemeClr val="tx1"/>
                </a:solidFill>
              </a:rPr>
              <a:t>отсталости (интеллектуальными нарушениями) </a:t>
            </a:r>
            <a:r>
              <a:rPr lang="ru-RU" sz="1200" dirty="0">
                <a:solidFill>
                  <a:schemeClr val="tx1"/>
                </a:solidFill>
              </a:rPr>
              <a:t>характеризуется как </a:t>
            </a:r>
            <a:r>
              <a:rPr lang="ru-RU" sz="1200" i="1" dirty="0">
                <a:solidFill>
                  <a:schemeClr val="tx1"/>
                </a:solidFill>
              </a:rPr>
              <a:t>«социально близкий </a:t>
            </a:r>
            <a:r>
              <a:rPr lang="ru-RU" sz="1200" i="1" dirty="0" smtClean="0">
                <a:solidFill>
                  <a:schemeClr val="tx1"/>
                </a:solidFill>
              </a:rPr>
              <a:t>к нормативному</a:t>
            </a:r>
            <a:r>
              <a:rPr lang="ru-RU" sz="1200" i="1" dirty="0">
                <a:solidFill>
                  <a:schemeClr val="tx1"/>
                </a:solidFill>
              </a:rPr>
              <a:t>»</a:t>
            </a:r>
            <a:r>
              <a:rPr lang="ru-RU" sz="1200" dirty="0">
                <a:solidFill>
                  <a:schemeClr val="tx1"/>
                </a:solidFill>
              </a:rPr>
              <a:t>.</a:t>
            </a:r>
            <a:br>
              <a:rPr lang="ru-RU" sz="1200" dirty="0">
                <a:solidFill>
                  <a:schemeClr val="tx1"/>
                </a:solidFill>
              </a:rPr>
            </a:br>
            <a:r>
              <a:rPr lang="ru-RU" sz="1200" i="1" dirty="0">
                <a:solidFill>
                  <a:schemeClr val="tx1"/>
                </a:solidFill>
              </a:rPr>
              <a:t>В социально-коммуникативном развитии:</a:t>
            </a:r>
            <a:r>
              <a:rPr lang="ru-RU" sz="1200" dirty="0">
                <a:solidFill>
                  <a:schemeClr val="tx1"/>
                </a:solidFill>
              </a:rPr>
              <a:t> у многих детей отмечается выразительная мимика и потребность к взаимодействию с окружающими. При контактах с новым взрослым они смотрят в глаза, улыбаются, адекватно ситуации используют слова вежливости и правильные выражения, охотно включаются в предметно-игровые действия</a:t>
            </a:r>
            <a:r>
              <a:rPr lang="ru-RU" sz="1200" b="1" dirty="0">
                <a:solidFill>
                  <a:schemeClr val="tx1"/>
                </a:solidFill>
              </a:rPr>
              <a:t>. </a:t>
            </a:r>
            <a:r>
              <a:rPr lang="ru-RU" sz="1200" dirty="0">
                <a:solidFill>
                  <a:schemeClr val="tx1"/>
                </a:solidFill>
              </a:rPr>
              <a:t>Однако, в ситуации длительного взаимодействия (или обучения) не могут долго удерживать условия задания, часто проявляют торопливость, порывистость, отвлекаясь на посторонние предметы. При выполнении задания дети ориентируются на оценку своих действий от взрослого, и, учитывая его эмоциональные и мимические реакции, </a:t>
            </a:r>
            <a:r>
              <a:rPr lang="ru-RU" sz="1200" dirty="0" smtClean="0">
                <a:solidFill>
                  <a:schemeClr val="tx1"/>
                </a:solidFill>
              </a:rPr>
              <a:t>интонацию. </a:t>
            </a:r>
            <a:r>
              <a:rPr lang="ru-RU" sz="1200" dirty="0">
                <a:solidFill>
                  <a:schemeClr val="tx1"/>
                </a:solidFill>
              </a:rPr>
              <a:t/>
            </a:r>
            <a:br>
              <a:rPr lang="ru-RU" sz="1200" dirty="0">
                <a:solidFill>
                  <a:schemeClr val="tx1"/>
                </a:solidFill>
              </a:rPr>
            </a:br>
            <a:r>
              <a:rPr lang="ru-RU" sz="1200" i="1" dirty="0">
                <a:solidFill>
                  <a:schemeClr val="tx1"/>
                </a:solidFill>
              </a:rPr>
              <a:t>По уровню речевого развития</a:t>
            </a:r>
            <a:r>
              <a:rPr lang="ru-RU" sz="1200" dirty="0">
                <a:solidFill>
                  <a:schemeClr val="tx1"/>
                </a:solidFill>
              </a:rPr>
              <a:t> эти дети представляют собой весьма разнообразную группу. Среди них имеются дети, совсем не владеющие активной речью; дети, владеющие небольшим объемом слов и простых </a:t>
            </a:r>
            <a:r>
              <a:rPr lang="ru-RU" sz="1200" dirty="0" smtClean="0">
                <a:solidFill>
                  <a:schemeClr val="tx1"/>
                </a:solidFill>
              </a:rPr>
              <a:t>фраз. Но </a:t>
            </a:r>
            <a:r>
              <a:rPr lang="ru-RU" sz="1200" dirty="0">
                <a:solidFill>
                  <a:schemeClr val="tx1"/>
                </a:solidFill>
              </a:rPr>
              <a:t>всех их объединяет ограниченное понимание обращенной </a:t>
            </a:r>
            <a:r>
              <a:rPr lang="ru-RU" sz="1200" dirty="0" smtClean="0">
                <a:solidFill>
                  <a:schemeClr val="tx1"/>
                </a:solidFill>
              </a:rPr>
              <a:t>речи. </a:t>
            </a:r>
            <a:r>
              <a:rPr lang="ru-RU" sz="1200" dirty="0">
                <a:solidFill>
                  <a:schemeClr val="tx1"/>
                </a:solidFill>
              </a:rPr>
              <a:t>Речь не отражает интеллектуальных возможностей ребенка, не может служить полноценным источником передачи ему знаний и сведений. </a:t>
            </a:r>
            <a:br>
              <a:rPr lang="ru-RU" sz="1200" dirty="0">
                <a:solidFill>
                  <a:schemeClr val="tx1"/>
                </a:solidFill>
              </a:rPr>
            </a:br>
            <a:r>
              <a:rPr lang="ru-RU" sz="1200" dirty="0">
                <a:solidFill>
                  <a:schemeClr val="tx1"/>
                </a:solidFill>
              </a:rPr>
              <a:t>Фразовая речь отличается большим количеством фонетических и грамматических искажений: овладение грамматическим строем речи на протяжении дошкольного возраста, как правило, не происходит. Особенно страдает у детей связная речь. </a:t>
            </a:r>
            <a:r>
              <a:rPr lang="ru-RU" sz="1200" dirty="0" smtClean="0">
                <a:solidFill>
                  <a:schemeClr val="tx1"/>
                </a:solidFill>
              </a:rPr>
              <a:t/>
            </a:r>
            <a:br>
              <a:rPr lang="ru-RU" sz="1200" dirty="0" smtClean="0">
                <a:solidFill>
                  <a:schemeClr val="tx1"/>
                </a:solidFill>
              </a:rPr>
            </a:br>
            <a:r>
              <a:rPr lang="ru-RU" sz="1200" i="1" dirty="0">
                <a:solidFill>
                  <a:schemeClr val="tx1"/>
                </a:solidFill>
              </a:rPr>
              <a:t>Познавательное развитие </a:t>
            </a:r>
            <a:r>
              <a:rPr lang="ru-RU" sz="1200" dirty="0">
                <a:solidFill>
                  <a:schemeClr val="tx1"/>
                </a:solidFill>
              </a:rPr>
              <a:t>характеризуется тем, что дети охотно выполняют сенсорные задачи, могут проявлять интерес к свойствам и отношениям между предметами. Пятый год жизни становится переломным в развитии восприятия. Дети могут уже делать выбор по образцу (по цвету, форме, величине). У детей имеется также продвижение в развитии целостного восприятия. В тех случаях, когда им удается выполнить предложенное задание, они пользуются зрительным соотнесением.</a:t>
            </a:r>
            <a:r>
              <a:rPr lang="ru-RU" sz="1200" b="1" dirty="0" smtClean="0">
                <a:solidFill>
                  <a:schemeClr val="tx1"/>
                </a:solidFill>
              </a:rPr>
              <a:t/>
            </a:r>
            <a:br>
              <a:rPr lang="ru-RU" sz="1200" b="1" dirty="0" smtClean="0">
                <a:solidFill>
                  <a:schemeClr val="tx1"/>
                </a:solidFill>
              </a:rPr>
            </a:br>
            <a:r>
              <a:rPr lang="ru-RU" sz="1200" i="1" dirty="0">
                <a:solidFill>
                  <a:schemeClr val="tx1"/>
                </a:solidFill>
              </a:rPr>
              <a:t>Продуктивные виды детской деятельности: </a:t>
            </a:r>
            <a:r>
              <a:rPr lang="ru-RU" sz="1200" dirty="0">
                <a:solidFill>
                  <a:schemeClr val="tx1"/>
                </a:solidFill>
              </a:rPr>
              <a:t>в процессе коррекционного обучения у детей формируется интерес и практические умения выполнять задания по лепке, рисованию, аппликации и конструированию. </a:t>
            </a:r>
            <a:r>
              <a:rPr lang="ru-RU" sz="1200" b="1" dirty="0">
                <a:solidFill>
                  <a:schemeClr val="tx1"/>
                </a:solidFill>
              </a:rPr>
              <a:t/>
            </a:r>
            <a:br>
              <a:rPr lang="ru-RU" sz="1200" b="1" dirty="0">
                <a:solidFill>
                  <a:schemeClr val="tx1"/>
                </a:solidFill>
              </a:rPr>
            </a:br>
            <a:r>
              <a:rPr lang="ru-RU" sz="1200" i="1" dirty="0">
                <a:solidFill>
                  <a:schemeClr val="tx1"/>
                </a:solidFill>
              </a:rPr>
              <a:t>Физическое развитие: </a:t>
            </a:r>
            <a:r>
              <a:rPr lang="ru-RU" sz="1200" dirty="0">
                <a:solidFill>
                  <a:schemeClr val="tx1"/>
                </a:solidFill>
              </a:rPr>
              <a:t>дети овладевают основными видами движений - ходьбой, бегом, лазанием, ползанием, метанием. Они охотно принимают участие в коллективных физических упражнениях и подвижных играх. </a:t>
            </a:r>
            <a:r>
              <a:rPr lang="ru-RU" sz="1200" dirty="0" smtClean="0">
                <a:solidFill>
                  <a:schemeClr val="tx1"/>
                </a:solidFill>
              </a:rPr>
              <a:t/>
            </a:r>
            <a:br>
              <a:rPr lang="ru-RU" sz="1200" dirty="0" smtClean="0">
                <a:solidFill>
                  <a:schemeClr val="tx1"/>
                </a:solidFill>
              </a:rPr>
            </a:br>
            <a:r>
              <a:rPr lang="ru-RU" sz="1200" dirty="0" smtClean="0">
                <a:solidFill>
                  <a:schemeClr val="tx1"/>
                </a:solidFill>
              </a:rPr>
              <a:t>Таким образом, главная </a:t>
            </a:r>
            <a:r>
              <a:rPr lang="ru-RU" sz="1200" dirty="0">
                <a:solidFill>
                  <a:schemeClr val="tx1"/>
                </a:solidFill>
              </a:rPr>
              <a:t>особенность развития детей в этом варианте развития характеризуется </a:t>
            </a:r>
            <a:r>
              <a:rPr lang="ru-RU" sz="1200" i="1" dirty="0">
                <a:solidFill>
                  <a:schemeClr val="tx1"/>
                </a:solidFill>
              </a:rPr>
              <a:t>готовностью к взаимодействию со взрослыми и сверстниками</a:t>
            </a:r>
            <a:r>
              <a:rPr lang="ru-RU" sz="1200" dirty="0">
                <a:solidFill>
                  <a:schemeClr val="tx1"/>
                </a:solidFill>
              </a:rPr>
              <a:t> на основе сформированных подражательных способностей, умениям работать по показу и образцу.</a:t>
            </a:r>
            <a:br>
              <a:rPr lang="ru-RU" sz="1200" dirty="0">
                <a:solidFill>
                  <a:schemeClr val="tx1"/>
                </a:solidFill>
              </a:rPr>
            </a:br>
            <a:endParaRPr lang="ru-RU" sz="1200" b="1" dirty="0">
              <a:solidFill>
                <a:schemeClr val="tx1"/>
              </a:solidFill>
            </a:endParaRPr>
          </a:p>
        </p:txBody>
      </p:sp>
    </p:spTree>
    <p:extLst>
      <p:ext uri="{BB962C8B-B14F-4D97-AF65-F5344CB8AC3E}">
        <p14:creationId xmlns:p14="http://schemas.microsoft.com/office/powerpoint/2010/main" val="3408432193"/>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104414" cy="714380"/>
          </a:xfrm>
        </p:spPr>
        <p:txBody>
          <a:bodyPr>
            <a:normAutofit/>
          </a:bodyPr>
          <a:lstStyle/>
          <a:p>
            <a:r>
              <a:rPr lang="ru-RU" sz="1800" b="1" dirty="0" smtClean="0">
                <a:solidFill>
                  <a:srgbClr val="0070C0"/>
                </a:solidFill>
                <a:latin typeface="Times New Roman" pitchFamily="18" charset="0"/>
                <a:cs typeface="Times New Roman" pitchFamily="18" charset="0"/>
              </a:rPr>
              <a:t>Целевые ориентиры на этапе завершения освоения программы:</a:t>
            </a:r>
            <a:endParaRPr lang="ru-RU" sz="18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928646"/>
            <a:ext cx="8358246" cy="5092642"/>
          </a:xfrm>
        </p:spPr>
        <p:txBody>
          <a:bodyPr>
            <a:noAutofit/>
          </a:bodyPr>
          <a:lstStyle/>
          <a:p>
            <a:pPr lvl="0"/>
            <a:r>
              <a:rPr lang="ru-RU" sz="1300" dirty="0"/>
              <a:t>здороваться при встрече со знакомыми взрослыми и сверстниками, прощаться при расставании, пользуясь при этом невербальными и вербальными средствами общения;</a:t>
            </a:r>
          </a:p>
          <a:p>
            <a:pPr lvl="0"/>
            <a:r>
              <a:rPr lang="ru-RU" sz="1300" dirty="0"/>
              <a:t>благодарить за услугу, за подарок, угощение;</a:t>
            </a:r>
          </a:p>
          <a:p>
            <a:pPr lvl="0"/>
            <a:r>
              <a:rPr lang="ru-RU" sz="1300" dirty="0"/>
              <a:t>адекватно вести   себя в знакомой и незнакомой ситуации;</a:t>
            </a:r>
          </a:p>
          <a:p>
            <a:pPr lvl="0"/>
            <a:r>
              <a:rPr lang="ru-RU" sz="1300" dirty="0"/>
              <a:t>проявлять доброжелательное отношение к знакомым и незнакомым людям;</a:t>
            </a:r>
          </a:p>
          <a:p>
            <a:pPr lvl="0"/>
            <a:r>
              <a:rPr lang="ru-RU" sz="1300" dirty="0"/>
              <a:t>проявлять элементарную самооценку своих поступков и действий;</a:t>
            </a:r>
          </a:p>
          <a:p>
            <a:pPr lvl="0"/>
            <a:r>
              <a:rPr lang="ru-RU" sz="1300" dirty="0"/>
              <a:t>адекватно реагировать на доброжелательное и недоброжелательное отношение к себе со стороны окружающих;</a:t>
            </a:r>
          </a:p>
          <a:p>
            <a:pPr lvl="0"/>
            <a:r>
              <a:rPr lang="ru-RU" sz="1300" dirty="0"/>
              <a:t>проявлять интерес к познавательным задачам (производить  анализ проблемно-практической задачи; выполнять анализ наглядно-образных задач; называть основные цвета и формы);</a:t>
            </a:r>
          </a:p>
          <a:p>
            <a:pPr lvl="0"/>
            <a:r>
              <a:rPr lang="ru-RU" sz="1300" dirty="0"/>
              <a:t>соотносить знакомый текст с соответствующей иллюстрацией;</a:t>
            </a:r>
          </a:p>
          <a:p>
            <a:pPr lvl="0"/>
            <a:r>
              <a:rPr lang="ru-RU" sz="1300" dirty="0"/>
              <a:t>выполнять задания на классификацию знакомых картинок;</a:t>
            </a:r>
          </a:p>
          <a:p>
            <a:pPr lvl="0"/>
            <a:r>
              <a:rPr lang="ru-RU" sz="1300" dirty="0"/>
              <a:t>быть партнером в игре и в совместной деятельности со знакомыми  сверстниками, обращаться к ним с просьбами и предложениями о совместной игре или практической деятельности;</a:t>
            </a:r>
          </a:p>
          <a:p>
            <a:pPr lvl="0"/>
            <a:r>
              <a:rPr lang="ru-RU" sz="1300" dirty="0"/>
              <a:t>знать и выполнять некоторые упражнения из комплекса утренней зарядки или разминки в течение дня;</a:t>
            </a:r>
          </a:p>
          <a:p>
            <a:pPr lvl="0"/>
            <a:r>
              <a:rPr lang="ru-RU" sz="1300" dirty="0"/>
              <a:t>самостоятельно участвовать в знакомых подвижных и музыкальных играх;</a:t>
            </a:r>
          </a:p>
          <a:p>
            <a:pPr lvl="0"/>
            <a:r>
              <a:rPr lang="ru-RU" sz="1300" dirty="0"/>
              <a:t>самостоятельно спускаться и подниматься по ступенькам лестницы;</a:t>
            </a:r>
          </a:p>
          <a:p>
            <a:pPr lvl="0"/>
            <a:r>
              <a:rPr lang="ru-RU" sz="1300" dirty="0"/>
              <a:t>положительно реагировать на просьбу взрослого убрать игрушки, покормить животных, полить растения в живом уголке, убрать мусор, сервировать стол, помыть посуду, протереть пыль в детском саду и дома;</a:t>
            </a:r>
          </a:p>
          <a:p>
            <a:pPr lvl="0"/>
            <a:r>
              <a:rPr lang="ru-RU" sz="1300" dirty="0"/>
              <a:t>проявлять самостоятельность в быту; владеть основными культурно-гигиеническими навыками;</a:t>
            </a:r>
          </a:p>
          <a:p>
            <a:pPr lvl="0"/>
            <a:r>
              <a:rPr lang="ru-RU" sz="1300" dirty="0"/>
              <a:t>положительно относиться к труду взрослых и к результатам его труда.</a:t>
            </a:r>
          </a:p>
          <a:p>
            <a:pPr lvl="0"/>
            <a:endParaRPr lang="ru-RU" sz="1400" dirty="0"/>
          </a:p>
        </p:txBody>
      </p:sp>
      <p:sp>
        <p:nvSpPr>
          <p:cNvPr id="4" name="Номер слайда 3"/>
          <p:cNvSpPr>
            <a:spLocks noGrp="1"/>
          </p:cNvSpPr>
          <p:nvPr>
            <p:ph type="sldNum" sz="quarter" idx="12"/>
          </p:nvPr>
        </p:nvSpPr>
        <p:spPr/>
        <p:txBody>
          <a:bodyPr/>
          <a:lstStyle/>
          <a:p>
            <a:fld id="{2B1B84AB-6190-4DA5-96C5-22410CB6E1C6}" type="slidenum">
              <a:rPr lang="ru-RU" smtClean="0"/>
              <a:pPr/>
              <a:t>8</a:t>
            </a:fld>
            <a:endParaRPr lang="ru-RU"/>
          </a:p>
        </p:txBody>
      </p:sp>
    </p:spTree>
    <p:extLst>
      <p:ext uri="{BB962C8B-B14F-4D97-AF65-F5344CB8AC3E}">
        <p14:creationId xmlns:p14="http://schemas.microsoft.com/office/powerpoint/2010/main" val="176716082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7424766" cy="439718"/>
          </a:xfrm>
        </p:spPr>
        <p:txBody>
          <a:bodyPr>
            <a:normAutofit/>
          </a:bodyPr>
          <a:lstStyle/>
          <a:p>
            <a:pPr algn="ctr"/>
            <a:r>
              <a:rPr lang="ru-RU" sz="2000" b="1" dirty="0" smtClean="0">
                <a:solidFill>
                  <a:srgbClr val="0070C0"/>
                </a:solidFill>
                <a:latin typeface="Times New Roman" pitchFamily="18" charset="0"/>
                <a:cs typeface="Times New Roman" pitchFamily="18" charset="0"/>
              </a:rPr>
              <a:t>Содержательный раздел:</a:t>
            </a:r>
            <a:endParaRPr lang="ru-RU" sz="20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357158" y="1071546"/>
            <a:ext cx="8072494" cy="4013638"/>
          </a:xfrm>
        </p:spPr>
        <p:txBody>
          <a:bodyPr>
            <a:normAutofit/>
          </a:bodyPr>
          <a:lstStyle/>
          <a:p>
            <a:endParaRPr lang="ru-RU" sz="1600" dirty="0" smtClean="0"/>
          </a:p>
          <a:p>
            <a:pPr marL="0" indent="0">
              <a:buNone/>
            </a:pPr>
            <a:r>
              <a:rPr lang="ru-RU" sz="1600" dirty="0"/>
              <a:t> </a:t>
            </a:r>
            <a:r>
              <a:rPr lang="ru-RU" sz="1600" dirty="0" smtClean="0"/>
              <a:t>     На </a:t>
            </a:r>
            <a:r>
              <a:rPr lang="ru-RU" sz="1600" dirty="0"/>
              <a:t>основе требований ФГОС ДО и с учетом образовательных потребностей умственно отсталых детей </a:t>
            </a:r>
            <a:r>
              <a:rPr lang="ru-RU" sz="1600" dirty="0" smtClean="0"/>
              <a:t>дошкольного </a:t>
            </a:r>
            <a:r>
              <a:rPr lang="ru-RU" sz="1600" dirty="0"/>
              <a:t>возраста в программе </a:t>
            </a:r>
            <a:r>
              <a:rPr lang="ru-RU" sz="1600" i="1" dirty="0"/>
              <a:t>выделены пять образовательных областей:</a:t>
            </a:r>
            <a:endParaRPr lang="ru-RU" sz="1600" dirty="0"/>
          </a:p>
          <a:p>
            <a:r>
              <a:rPr lang="ru-RU" sz="1600" dirty="0"/>
              <a:t>1. Социально-коммуникативное развитие </a:t>
            </a:r>
          </a:p>
          <a:p>
            <a:r>
              <a:rPr lang="ru-RU" sz="1600" dirty="0"/>
              <a:t>2. Познавательное развитие </a:t>
            </a:r>
          </a:p>
          <a:p>
            <a:r>
              <a:rPr lang="ru-RU" sz="1600" dirty="0"/>
              <a:t>3. Речевое развитие </a:t>
            </a:r>
          </a:p>
          <a:p>
            <a:r>
              <a:rPr lang="ru-RU" sz="1600" dirty="0"/>
              <a:t>4. Художественно-эстетическое развитие</a:t>
            </a:r>
          </a:p>
          <a:p>
            <a:r>
              <a:rPr lang="ru-RU" sz="1600" dirty="0"/>
              <a:t>5. Физическое развитие</a:t>
            </a:r>
          </a:p>
          <a:p>
            <a:pPr marL="0" indent="0">
              <a:buNone/>
            </a:pPr>
            <a:r>
              <a:rPr lang="ru-RU" sz="1600" dirty="0" smtClean="0"/>
              <a:t>      Каждая </a:t>
            </a:r>
            <a:r>
              <a:rPr lang="ru-RU" sz="1600" dirty="0"/>
              <a:t>образовательная область основывается на возрастных закономерностях развития ребенка, содержит концептуальные подходы к содержанию воспитания и обучения детей и обозначает целевые ориентиры их развития в разные возрастные периоды.</a:t>
            </a:r>
          </a:p>
          <a:p>
            <a:pPr marL="0" indent="0">
              <a:buNone/>
            </a:pPr>
            <a:endParaRPr lang="ru-RU" sz="1500" dirty="0" smtClean="0">
              <a:latin typeface="Times New Roman" panose="02020603050405020304" pitchFamily="18" charset="0"/>
              <a:cs typeface="Times New Roman" panose="02020603050405020304" pitchFamily="18" charset="0"/>
            </a:endParaRPr>
          </a:p>
          <a:p>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2B1B84AB-6190-4DA5-96C5-22410CB6E1C6}" type="slidenum">
              <a:rPr lang="ru-RU" smtClean="0"/>
              <a:pPr/>
              <a:t>9</a:t>
            </a:fld>
            <a:endParaRPr lang="ru-RU"/>
          </a:p>
        </p:txBody>
      </p:sp>
    </p:spTree>
    <p:extLst>
      <p:ext uri="{BB962C8B-B14F-4D97-AF65-F5344CB8AC3E}">
        <p14:creationId xmlns:p14="http://schemas.microsoft.com/office/powerpoint/2010/main" val="3944365888"/>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Default Design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Default Design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Default Design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оформления «Поэтичный»</Template>
  <TotalTime>3492</TotalTime>
  <Words>2478</Words>
  <Application>Microsoft Office PowerPoint</Application>
  <PresentationFormat>Экран (4:3)</PresentationFormat>
  <Paragraphs>271</Paragraphs>
  <Slides>21</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vt:lpstr>
      <vt:lpstr>Calibri</vt:lpstr>
      <vt:lpstr>Courier New</vt:lpstr>
      <vt:lpstr>Georgia</vt:lpstr>
      <vt:lpstr>Times New Roman</vt:lpstr>
      <vt:lpstr>Wingdings</vt:lpstr>
      <vt:lpstr>Default Design</vt:lpstr>
      <vt:lpstr>Адаптированная образовательная программа дошкольного образования  для детей с легкой степенью умственной отсталости (интеллектуальными нарушениями)   2020 -2021 учебный год </vt:lpstr>
      <vt:lpstr> </vt:lpstr>
      <vt:lpstr>Структура АОП ДО (в соответствии с ФГОС ДО) включает три основных раздела:</vt:lpstr>
      <vt:lpstr>оглавление</vt:lpstr>
      <vt:lpstr>СОДЕРЖАНИЕ ЦЕЛЕВОГО РАЗДЕЛА </vt:lpstr>
      <vt:lpstr>Принципы построения программы:</vt:lpstr>
      <vt:lpstr>            Характеристика особенностей развития детей с легкой умственной                                                                      отсталостью   В дошкольном возрасте особенности развития умственно отсталых детей проявляются более выражено.  Первый вариант развития при легкой степени умственной отсталости (интеллектуальными нарушениями) характеризуется как «социально близкий к нормативному». В социально-коммуникативном развитии: у многих детей отмечается выразительная мимика и потребность к взаимодействию с окружающими. При контактах с новым взрослым они смотрят в глаза, улыбаются, адекватно ситуации используют слова вежливости и правильные выражения, охотно включаются в предметно-игровые действия. Однако, в ситуации длительного взаимодействия (или обучения) не могут долго удерживать условия задания, часто проявляют торопливость, порывистость, отвлекаясь на посторонние предметы. При выполнении задания дети ориентируются на оценку своих действий от взрослого, и, учитывая его эмоциональные и мимические реакции, интонацию.  По уровню речевого развития эти дети представляют собой весьма разнообразную группу. Среди них имеются дети, совсем не владеющие активной речью; дети, владеющие небольшим объемом слов и простых фраз. Но всех их объединяет ограниченное понимание обращенной речи. Речь не отражает интеллектуальных возможностей ребенка, не может служить полноценным источником передачи ему знаний и сведений.  Фразовая речь отличается большим количеством фонетических и грамматических искажений: овладение грамматическим строем речи на протяжении дошкольного возраста, как правило, не происходит. Особенно страдает у детей связная речь.  Познавательное развитие характеризуется тем, что дети охотно выполняют сенсорные задачи, могут проявлять интерес к свойствам и отношениям между предметами. Пятый год жизни становится переломным в развитии восприятия. Дети могут уже делать выбор по образцу (по цвету, форме, величине). У детей имеется также продвижение в развитии целостного восприятия. В тех случаях, когда им удается выполнить предложенное задание, они пользуются зрительным соотнесением. Продуктивные виды детской деятельности: в процессе коррекционного обучения у детей формируется интерес и практические умения выполнять задания по лепке, рисованию, аппликации и конструированию.  Физическое развитие: дети овладевают основными видами движений - ходьбой, бегом, лазанием, ползанием, метанием. Они охотно принимают участие в коллективных физических упражнениях и подвижных играх.  Таким образом, главная особенность развития детей в этом варианте развития характеризуется готовностью к взаимодействию со взрослыми и сверстниками на основе сформированных подражательных способностей, умениям работать по показу и образцу. </vt:lpstr>
      <vt:lpstr>Целевые ориентиры на этапе завершения освоения программы:</vt:lpstr>
      <vt:lpstr>Содержательный раздел:</vt:lpstr>
      <vt:lpstr>ОБРАЗОВАТЕЛЬНАЯ ОБЛАСТЬ  «СОЦИАЛЬНО-КОММУНИКАТИВНОЕ РАЗВИТИЕ»</vt:lpstr>
      <vt:lpstr>ОБРАЗОВАТЕЛЬНАЯ ОБЛАСТЬ «ПОЗНАВАТЕЛЬНОЕ РАЗВИТИЕ»</vt:lpstr>
      <vt:lpstr>Презентация PowerPoint</vt:lpstr>
      <vt:lpstr>ОБРАЗОВАТЕЛЬНАЯ ОБЛАСТЬ «РЕЧЕВОЕ РАЗВИТИЕ» </vt:lpstr>
      <vt:lpstr>Презентация PowerPoint</vt:lpstr>
      <vt:lpstr>          ОБРАЗОВАТЕЛЬНАЯ ОБЛАСТЬ «ФИЗИЧЕСКОЕ РАЗВИТИЕ В данной области Программы рассматриваются условия, необходимые для защиты, сохранения и укрепления здоровья ребенка, определяются задачи формирования предпосылок и конкретных способов здорового образа жизни ребенка и членов его семьи.   Основные направления работы по физическому воспитанию: метание, построение, ходьба, бег, ползание, лазание, перелазание, прыжки, общеразвивающие упражнения (упражнения без предметов, упражнения с предметами, упражнения, направленные на формирование правильной осанки, упражнения для развития равновесия, подвижные игры, плавание). Основные задачи:  - учить детей выполнять инструкцию взрослого, поворачиваться к нему лицом, когда он говорит; - учить детей выполнять движения и действия по подражанию, показу и речевой инструкции взрослого; - формировать у детей интерес к участию в подвижных играх, знать правила некоторых подвижных игр;  - учить детей бросать мяч  в цель двумя руками; - учить детей ловить мяч среднего размера; - учить детей строиться и ходить в шеренге по опорному знаку –  веревка, лента, палки; - учить детей ходить по «дорожке» и «следам»; - учить детей бегать вслед за воспитателем;  - учить детей прыгать на двух ногах на месте, передвигаться прыжками; - учить детей ползать по гимнастической скамейке; - формировать у детей умение подползать под скамейку; - учить детей переворачиваться из положения лежа на спине в положение лежа на животе; - учить детей подтягиваться на перекладине.     »</vt:lpstr>
      <vt:lpstr> Взаимодействие педагогического коллектива с семьей детей с легкой умственной отсталостью (интеллектуальными нарушениям) </vt:lpstr>
      <vt:lpstr>Содержание  организационного раздела:</vt:lpstr>
      <vt:lpstr>Психолого-педагогические условия, обеспечивающие развитие ребенка</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Метельский</dc:creator>
  <cp:lastModifiedBy>User</cp:lastModifiedBy>
  <cp:revision>32</cp:revision>
  <dcterms:created xsi:type="dcterms:W3CDTF">2020-12-06T14:53:25Z</dcterms:created>
  <dcterms:modified xsi:type="dcterms:W3CDTF">2020-12-17T03:48:00Z</dcterms:modified>
</cp:coreProperties>
</file>