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4" r:id="rId4"/>
    <p:sldId id="258" r:id="rId5"/>
    <p:sldId id="281" r:id="rId6"/>
    <p:sldId id="282" r:id="rId7"/>
    <p:sldId id="259" r:id="rId8"/>
    <p:sldId id="275" r:id="rId9"/>
    <p:sldId id="276" r:id="rId10"/>
    <p:sldId id="265" r:id="rId11"/>
    <p:sldId id="28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CF8B96B-8744-4588-803A-B79542838A74}" type="datetimeFigureOut">
              <a:rPr lang="ru-RU" smtClean="0"/>
              <a:pPr/>
              <a:t>25.03.2021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24AE39E-6127-4C03-80F1-DE44147C1C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B96B-8744-4588-803A-B79542838A74}" type="datetimeFigureOut">
              <a:rPr lang="ru-RU" smtClean="0"/>
              <a:pPr/>
              <a:t>25.03.2021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E39E-6127-4C03-80F1-DE44147C1C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B96B-8744-4588-803A-B79542838A74}" type="datetimeFigureOut">
              <a:rPr lang="ru-RU" smtClean="0"/>
              <a:pPr/>
              <a:t>25.03.2021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E39E-6127-4C03-80F1-DE44147C1C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F8B96B-8744-4588-803A-B79542838A74}" type="datetimeFigureOut">
              <a:rPr lang="ru-RU" smtClean="0"/>
              <a:pPr/>
              <a:t>25.03.2021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24AE39E-6127-4C03-80F1-DE44147C1CA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CF8B96B-8744-4588-803A-B79542838A74}" type="datetimeFigureOut">
              <a:rPr lang="ru-RU" smtClean="0"/>
              <a:pPr/>
              <a:t>25.03.2021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24AE39E-6127-4C03-80F1-DE44147C1C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B96B-8744-4588-803A-B79542838A74}" type="datetimeFigureOut">
              <a:rPr lang="ru-RU" smtClean="0"/>
              <a:pPr/>
              <a:t>25.03.2021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E39E-6127-4C03-80F1-DE44147C1CA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B96B-8744-4588-803A-B79542838A74}" type="datetimeFigureOut">
              <a:rPr lang="ru-RU" smtClean="0"/>
              <a:pPr/>
              <a:t>25.03.2021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E39E-6127-4C03-80F1-DE44147C1CA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F8B96B-8744-4588-803A-B79542838A74}" type="datetimeFigureOut">
              <a:rPr lang="ru-RU" smtClean="0"/>
              <a:pPr/>
              <a:t>25.03.2021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24AE39E-6127-4C03-80F1-DE44147C1CA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B96B-8744-4588-803A-B79542838A74}" type="datetimeFigureOut">
              <a:rPr lang="ru-RU" smtClean="0"/>
              <a:pPr/>
              <a:t>25.03.2021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E39E-6127-4C03-80F1-DE44147C1C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F8B96B-8744-4588-803A-B79542838A74}" type="datetimeFigureOut">
              <a:rPr lang="ru-RU" smtClean="0"/>
              <a:pPr/>
              <a:t>25.03.2021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24AE39E-6127-4C03-80F1-DE44147C1CA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F8B96B-8744-4588-803A-B79542838A74}" type="datetimeFigureOut">
              <a:rPr lang="ru-RU" smtClean="0"/>
              <a:pPr/>
              <a:t>25.03.2021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24AE39E-6127-4C03-80F1-DE44147C1CA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CF8B96B-8744-4588-803A-B79542838A74}" type="datetimeFigureOut">
              <a:rPr lang="ru-RU" smtClean="0"/>
              <a:pPr/>
              <a:t>25.03.2021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24AE39E-6127-4C03-80F1-DE44147C1C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schornikova76@yandex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5984" y="285728"/>
            <a:ext cx="5786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Муниципальный проект «Лаборатория игры»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2020 – 2021гг.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3108" y="2214554"/>
            <a:ext cx="6572296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Заседание рабочей группы проекта «Лаборатория игры»:</a:t>
            </a: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«Оценка условий для развития режиссерской игры в младшей группе детского сада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Шорникова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Е.М.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643306" y="5572140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22.12.2020 г.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292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548680"/>
            <a:ext cx="8229600" cy="5544616"/>
          </a:xfrm>
        </p:spPr>
        <p:txBody>
          <a:bodyPr/>
          <a:lstStyle/>
          <a:p>
            <a:pPr marL="457200" lvl="1" indent="0">
              <a:buNone/>
            </a:pPr>
            <a:r>
              <a:rPr lang="ru-RU" dirty="0" smtClean="0"/>
              <a:t>                           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Режиссерская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99792" y="1628800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с правилами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6861" y="2845232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Сюжетно-ролевая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7704" y="4077072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Образная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7703" y="5351519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Режиссерская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 rot="16200000">
            <a:off x="4392861" y="4973215"/>
            <a:ext cx="456927" cy="2130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трелка вправо 14"/>
          <p:cNvSpPr/>
          <p:nvPr/>
        </p:nvSpPr>
        <p:spPr>
          <a:xfrm rot="16200000">
            <a:off x="4353869" y="3792623"/>
            <a:ext cx="456927" cy="2130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Стрелка вправо 15"/>
          <p:cNvSpPr/>
          <p:nvPr/>
        </p:nvSpPr>
        <p:spPr>
          <a:xfrm rot="16200000">
            <a:off x="4307532" y="2510265"/>
            <a:ext cx="456927" cy="2130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Стрелка вправо 16"/>
          <p:cNvSpPr/>
          <p:nvPr/>
        </p:nvSpPr>
        <p:spPr>
          <a:xfrm rot="16200000">
            <a:off x="4241271" y="1316642"/>
            <a:ext cx="456927" cy="2130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903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1357298"/>
            <a:ext cx="74295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Домашнее задание: 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Провести самооценку условий для развития режиссерской игры.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Снять видеоролик, отражающий условия развития режиссерской игры (длительность не более 5 мин.), 1 ролик от детского сада.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Разместить ролик на канале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YouTube 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доступ по ссылке), ссылку на ролик прислать на адрес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  <a:hlinkClick r:id="rId2"/>
              </a:rPr>
              <a:t>schornikova76@yandex.ru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357166"/>
            <a:ext cx="835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Что такое игра?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214422"/>
            <a:ext cx="814393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ИГРА –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отражение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действительной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жизни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(К.Д.Ушинский)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ИГРА –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источник развития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создает зону ближайшего развития 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Л.С.Выготский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ИГРА –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новообразование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дошкольного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возраста , которое как в фокусе собирает в себе все самые глубинные течения развития ребенка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Л.С.Выготский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ИГРА – не преобладающая, но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ведущая функция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развития ребенка дошкольного возраста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Л.С.Выготский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ИГРА –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деятельность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 которой воссоздаются социальные отношения между людьми вне условий непосредственной утилитарной деятельности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Эльконин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Д.Б.).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ИГРА –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деятельность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при которой субъект может одновременно находится «в игре» и «вне ее» (Е.Е.Кравцова).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8596" y="357166"/>
            <a:ext cx="34290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 с утра играла в кошку,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 - пушистая была.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 за завтраком немножко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Полакала молока.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3438" y="214290"/>
            <a:ext cx="342902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 сегодня стюардесса,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 Серёжка наш - пилот.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Ставим стульчики рядами -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 будет самолёт.</a:t>
            </a:r>
            <a:r>
              <a:rPr lang="ru-RU" sz="2000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Полетим мы к жарким странам,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Всех прошу занять места.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 с улыбкой предлагаю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Пристегнуться не спеша.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034" y="2703016"/>
            <a:ext cx="407196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Один, два, три, четыре, пять!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Выходят мальчики играть.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Играю в шашки и в лото,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Играют в краски, в домино.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3438" y="3286124"/>
            <a:ext cx="450056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 мне идей, почти что миллион!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 всё успеть, пока ещё не знаю сам.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солдатиков я строю целый батальон.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Готовый дать отпор достойный, всем врагам.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5720" y="5000636"/>
            <a:ext cx="46434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– Образная (образно-ролевая)</a:t>
            </a:r>
          </a:p>
          <a:p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 – Сюжетно-ролевая</a:t>
            </a:r>
          </a:p>
          <a:p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 – С правилами</a:t>
            </a:r>
          </a:p>
          <a:p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 – Режиссерская </a:t>
            </a:r>
            <a:endParaRPr lang="ru-RU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85720" y="500042"/>
            <a:ext cx="8286808" cy="9286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Игра развивает - Игра развивается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1071546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Развитие игры (Е.Кравцова)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1071538" y="1643050"/>
          <a:ext cx="7500990" cy="4162746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3357586"/>
                <a:gridCol w="4143404"/>
              </a:tblGrid>
              <a:tr h="74731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5385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3-4,5 года </a:t>
                      </a:r>
                    </a:p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5385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4-5 лет </a:t>
                      </a:r>
                    </a:p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5385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5-6 лет </a:t>
                      </a:r>
                    </a:p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5385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6-7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лет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None/>
                      </a:pP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429124" y="2428868"/>
            <a:ext cx="33575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Режиссерская игра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00562" y="3286124"/>
            <a:ext cx="3286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Образная игра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29124" y="4143380"/>
            <a:ext cx="33575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Сюжетно-ролевая игра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29124" y="5000636"/>
            <a:ext cx="33575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Игра с правилами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Режиссерская игра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28728" y="1785926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2-3 года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29124" y="1643050"/>
            <a:ext cx="4286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Предметно-манипулятивная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д-ть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Зарождение режиссерской игры</a:t>
            </a:r>
          </a:p>
        </p:txBody>
      </p:sp>
    </p:spTree>
    <p:extLst>
      <p:ext uri="{BB962C8B-B14F-4D97-AF65-F5344CB8AC3E}">
        <p14:creationId xmlns="" xmlns:p14="http://schemas.microsoft.com/office/powerpoint/2010/main" val="349507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8" grpId="0"/>
      <p:bldP spid="20" grpId="0"/>
      <p:bldP spid="21" grpId="0"/>
      <p:bldP spid="22" grpId="0"/>
      <p:bldP spid="23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285728"/>
            <a:ext cx="7500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Предметная (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предметно-манипулятивная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 деятельность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1428736"/>
            <a:ext cx="807249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Характеристика: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ребенок при помощи предметов подражает действиям взрослого; манипулирует предметами, изучая их свойства.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Основной навык: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выделять ключевое действие предмета; «присваивать» себе поведение взрослого; овладение речью (на основе общения, где предмет является содержанием общения)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4000504"/>
            <a:ext cx="81439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Предметная деятельность – фундамент игры: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овладение речью: управляет своими действиями, планирует деятельность (внутренняя речь)        способен действовать в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воображаемой ситуации.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манипулирование предметами: осознает себя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субъектом деятельности.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6286512" y="500063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285728"/>
            <a:ext cx="79296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Предметная (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предметно-манипулятивная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 деятельность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214422"/>
            <a:ext cx="821537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Условия: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предметы из мира взрослого  доступны для игр детей; взрослый на основе предметов общается с ребенком.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Негативные факторы: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ребенку не разрешают пользоваться предметами «не по назначению».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1.Предметная деятельность «запускает» игру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2. Игра поглощает предметную деятельность: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Режиссерская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действие с предметами на игровом поле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Образная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ребенок предметную деятельность реализует через образ, выделяя и изображая ключевые действия персонажа (собака с косточкой).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Сюжетно-ролевая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предметы, через которые реализуются ролевые отношения (шприц врача)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 правилами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предметы, помогающие реализовать игру (футбольный мяч).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игры (Е.Кравцова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14282" y="1000108"/>
            <a:ext cx="8443914" cy="5643602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Режиссерская игра </a:t>
            </a:r>
          </a:p>
          <a:p>
            <a:pPr marL="0" indent="0" algn="ctr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(«первый вид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игры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без которой последующие формы игры не разовьются». Е.Кравцова):</a:t>
            </a:r>
          </a:p>
          <a:p>
            <a:pPr marL="0" indent="0">
              <a:buNone/>
            </a:pPr>
            <a:r>
              <a:rPr lang="ru-RU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Характерные особенности: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индивидуальна; требует  обособленного пространства; игрушки/заместители – средства реализации сюжета; ребенок говорит от имени игрушки – не берет на себя роль, режиссирует; придумывает мизансцены («это дорога»); двигает мелкие предметы и озвучивает их.</a:t>
            </a:r>
          </a:p>
          <a:p>
            <a:pPr marL="0" indent="0">
              <a:buNone/>
            </a:pPr>
            <a:r>
              <a:rPr lang="ru-RU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навык: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соединять предметы по смыслу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самостоятельно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конструировать сюжет</a:t>
            </a:r>
          </a:p>
          <a:p>
            <a:pPr marL="0" indent="0">
              <a:buNone/>
            </a:pPr>
            <a:endParaRPr lang="ru-RU" sz="4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651" name="Picture 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/>
          <a:srcRect r="15575" b="60423"/>
          <a:stretch>
            <a:fillRect/>
          </a:stretch>
        </p:blipFill>
        <p:spPr bwMode="auto">
          <a:xfrm>
            <a:off x="2143108" y="4286256"/>
            <a:ext cx="1643073" cy="1263903"/>
          </a:xfrm>
          <a:prstGeom prst="rect">
            <a:avLst/>
          </a:prstGeom>
          <a:noFill/>
        </p:spPr>
      </p:pic>
      <p:pic>
        <p:nvPicPr>
          <p:cNvPr id="27652" name="Picture 4" descr="C:\Program Files\Microsoft Office\MEDIA\CAGCAT10\j029524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4143380"/>
            <a:ext cx="1071570" cy="1584716"/>
          </a:xfrm>
          <a:prstGeom prst="rect">
            <a:avLst/>
          </a:prstGeom>
          <a:noFill/>
        </p:spPr>
      </p:pic>
      <p:cxnSp>
        <p:nvCxnSpPr>
          <p:cNvPr id="14" name="Прямая со стрелкой 13"/>
          <p:cNvCxnSpPr/>
          <p:nvPr/>
        </p:nvCxnSpPr>
        <p:spPr>
          <a:xfrm>
            <a:off x="3929058" y="4786322"/>
            <a:ext cx="135732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14414" y="5715016"/>
            <a:ext cx="628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общего у ворона и письменного стола?</a:t>
            </a:r>
          </a:p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Л.Керролл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842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71670" y="214290"/>
            <a:ext cx="45720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Режиссерская игра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714356"/>
            <a:ext cx="807249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Условия: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Организация особого места для игры («Я в домике»): ширмы, ограниченное пространство на полу, под мебелью, коробки, поля</a:t>
            </a:r>
          </a:p>
          <a:p>
            <a:pPr algn="ctr"/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Требования к пространству режиссерской игры: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небольшое, в поле зрения играющего;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подход для играющего с разных сторон;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малоопределенное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(для адаптации к своему уникальному сюжету).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Мелкий игровой, заместители, неопределенные предметы.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Руководство игрой с позиции «благодарного зрителя» (+уточняющие вопросы взрослого к играющему + «вопросы-ответы»).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Что  отображают в игре: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Бытовые ситуации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Сюжеты сказок, мультфильмов, телепередач.</a:t>
            </a:r>
          </a:p>
          <a:p>
            <a:pPr>
              <a:buFontTx/>
              <a:buChar char="-"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Негативные факторы: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проработанные игрушки, скудность и однообразие социального опыта, придуманные кем-то за него сюжеты.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357166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Режиссерская игра – школа управления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1214422"/>
            <a:ext cx="79296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Недоиграли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умеют управлять собой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умеют управлять другими людьми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умеют писать сочинения (трудности в развитии сюжета)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умеют посмотреть на ситуацию со стороны </a:t>
            </a:r>
          </a:p>
          <a:p>
            <a:pPr marL="457200" indent="-4572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«Застряли» на режиссерской игре: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Желание управлять всеми и всем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Вносят собственный смысл в ситуацию, не принимая смыслы, заложенные другими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понимают других людей.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939</TotalTime>
  <Words>816</Words>
  <Application>Microsoft Office PowerPoint</Application>
  <PresentationFormat>Экран (4:3)</PresentationFormat>
  <Paragraphs>125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Развитие игры (Е.Кравцова)</vt:lpstr>
      <vt:lpstr>    </vt:lpstr>
      <vt:lpstr>Слайд 9</vt:lpstr>
      <vt:lpstr>Слайд 10</vt:lpstr>
      <vt:lpstr>Слайд 11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«Видовое разнообразие игры в дошкольном возрасте с учетом онтогенеза.  Современные требования к созданию условий для свободной детской игры»   7.03.2018 г.</dc:title>
  <dc:creator>baranova-em@mail.ru</dc:creator>
  <cp:lastModifiedBy>Елена</cp:lastModifiedBy>
  <cp:revision>55</cp:revision>
  <dcterms:created xsi:type="dcterms:W3CDTF">2018-03-06T11:27:17Z</dcterms:created>
  <dcterms:modified xsi:type="dcterms:W3CDTF">2021-03-25T03:53:45Z</dcterms:modified>
</cp:coreProperties>
</file>