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5" r:id="rId3"/>
    <p:sldId id="275" r:id="rId4"/>
    <p:sldId id="284" r:id="rId5"/>
    <p:sldId id="288" r:id="rId6"/>
    <p:sldId id="286" r:id="rId7"/>
    <p:sldId id="289" r:id="rId8"/>
    <p:sldId id="293" r:id="rId9"/>
    <p:sldId id="290" r:id="rId10"/>
    <p:sldId id="291" r:id="rId11"/>
    <p:sldId id="292" r:id="rId12"/>
    <p:sldId id="28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CF8B96B-8744-4588-803A-B79542838A74}" type="datetimeFigureOut">
              <a:rPr lang="ru-RU" smtClean="0"/>
              <a:pPr/>
              <a:t>18.05.2021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24AE39E-6127-4C03-80F1-DE44147C1CA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8B96B-8744-4588-803A-B79542838A74}" type="datetimeFigureOut">
              <a:rPr lang="ru-RU" smtClean="0"/>
              <a:pPr/>
              <a:t>18.05.2021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AE39E-6127-4C03-80F1-DE44147C1CA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8B96B-8744-4588-803A-B79542838A74}" type="datetimeFigureOut">
              <a:rPr lang="ru-RU" smtClean="0"/>
              <a:pPr/>
              <a:t>18.05.2021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AE39E-6127-4C03-80F1-DE44147C1CA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CF8B96B-8744-4588-803A-B79542838A74}" type="datetimeFigureOut">
              <a:rPr lang="ru-RU" smtClean="0"/>
              <a:pPr/>
              <a:t>18.05.2021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24AE39E-6127-4C03-80F1-DE44147C1CA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CF8B96B-8744-4588-803A-B79542838A74}" type="datetimeFigureOut">
              <a:rPr lang="ru-RU" smtClean="0"/>
              <a:pPr/>
              <a:t>18.05.2021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24AE39E-6127-4C03-80F1-DE44147C1CA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8B96B-8744-4588-803A-B79542838A74}" type="datetimeFigureOut">
              <a:rPr lang="ru-RU" smtClean="0"/>
              <a:pPr/>
              <a:t>18.05.2021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AE39E-6127-4C03-80F1-DE44147C1CA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8B96B-8744-4588-803A-B79542838A74}" type="datetimeFigureOut">
              <a:rPr lang="ru-RU" smtClean="0"/>
              <a:pPr/>
              <a:t>18.05.2021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AE39E-6127-4C03-80F1-DE44147C1CA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CF8B96B-8744-4588-803A-B79542838A74}" type="datetimeFigureOut">
              <a:rPr lang="ru-RU" smtClean="0"/>
              <a:pPr/>
              <a:t>18.05.2021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24AE39E-6127-4C03-80F1-DE44147C1CA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8B96B-8744-4588-803A-B79542838A74}" type="datetimeFigureOut">
              <a:rPr lang="ru-RU" smtClean="0"/>
              <a:pPr/>
              <a:t>18.05.2021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AE39E-6127-4C03-80F1-DE44147C1CA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CF8B96B-8744-4588-803A-B79542838A74}" type="datetimeFigureOut">
              <a:rPr lang="ru-RU" smtClean="0"/>
              <a:pPr/>
              <a:t>18.05.2021</a:t>
            </a:fld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24AE39E-6127-4C03-80F1-DE44147C1CA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CF8B96B-8744-4588-803A-B79542838A74}" type="datetimeFigureOut">
              <a:rPr lang="ru-RU" smtClean="0"/>
              <a:pPr/>
              <a:t>18.05.2021</a:t>
            </a:fld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24AE39E-6127-4C03-80F1-DE44147C1CA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CF8B96B-8744-4588-803A-B79542838A74}" type="datetimeFigureOut">
              <a:rPr lang="ru-RU" smtClean="0"/>
              <a:pPr/>
              <a:t>18.05.2021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24AE39E-6127-4C03-80F1-DE44147C1CA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club202509103" TargetMode="External"/><Relationship Id="rId2" Type="http://schemas.openxmlformats.org/officeDocument/2006/relationships/hyperlink" Target="mailto:schornikova76@yandex.r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5984" y="285728"/>
            <a:ext cx="57864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Муниципальный проект «Лаборатория игры»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2020 – 2021гг.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3108" y="1785926"/>
            <a:ext cx="657229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Заседание рабочей группы проекта «Лаборатория игры»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«Игровые компетентности педагога»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571736" y="6072206"/>
            <a:ext cx="3357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09.03.2021 г.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IMG-0ccd30a38f8016a9724998d54f4311e3-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86446" y="3500438"/>
            <a:ext cx="2928958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7" t="16381" r="521" b="3107"/>
          <a:stretch/>
        </p:blipFill>
        <p:spPr>
          <a:xfrm>
            <a:off x="2428860" y="3429000"/>
            <a:ext cx="3291278" cy="2671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63292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4348" y="214290"/>
            <a:ext cx="76438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Прямые приемы руководства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режиссерской игрой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1214422"/>
            <a:ext cx="8429684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9263" indent="-449263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5.  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Прием «вопросы со стороны» – основной механизм развития  режиссерской игры. Этот прием позволяет развивать и обогащать сюжет.  Ответ на уточняющий вопрос становится содержанием сюжета игры. Пример: А куда идет принцесса? Мама что ей сказала? Кому принцесса несет торт?...).</a:t>
            </a:r>
          </a:p>
          <a:p>
            <a:pPr marL="457200" indent="-457200">
              <a:buAutoNum type="arabicPeriod" startAt="6"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Прием «подсказка сюжета». Используется в случае затруднения ребенка. Взрослый задает уточняющий вопрос по сюжету и сам отвечает на свой вопрос- развивает сюжет. Пример: Кто пойдет с Мышкой в гости к Единорогу?- Слон пойдет. Пойдем, Мышка! (сюжет сопровождается действиями с игрушками/предметами).</a:t>
            </a:r>
          </a:p>
          <a:p>
            <a:pPr marL="457200" indent="-457200">
              <a:buAutoNum type="arabicPeriod" startAt="6"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Конструирования сюжета в рисунке. Взрослый рисует историю, сопровождая ее рассказом, обращается к ребенку по поводу дальнейшего развития сюжета и изображает в рисунке то, что предложил ребенок; ребенок рисует – взрослый задает уточняющие вопросы:  кто живет в этом доме? Кто вышел к домику из леса?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4348" y="214290"/>
            <a:ext cx="76438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Прямые приемы руководства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режиссерской игрой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1285860"/>
            <a:ext cx="8143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1428736"/>
            <a:ext cx="8001056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8. Приемы на развитие умения использовать в игре предметы-заместители (неоднозначное восприятие окружающих предметов). Например, взрослый предлагает ребенку коробочку и просит загрузить в нее груз и отвезти  его. Коробка – функция грузовой машины.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Основная позиция педагога  - позиция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«благодарный зритель».</a:t>
            </a: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IMG-4426dc50f73456e16a274ca3c726d8f8-V.jpg"/>
          <p:cNvPicPr>
            <a:picLocks noChangeAspect="1"/>
          </p:cNvPicPr>
          <p:nvPr/>
        </p:nvPicPr>
        <p:blipFill>
          <a:blip r:embed="rId2" cstate="print"/>
          <a:srcRect t="4166" b="26324"/>
          <a:stretch>
            <a:fillRect/>
          </a:stretch>
        </p:blipFill>
        <p:spPr>
          <a:xfrm>
            <a:off x="6215074" y="4209650"/>
            <a:ext cx="2143140" cy="2648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G-557cb19b5d9cf4b6e862dfef00e885d4-V.jpg"/>
          <p:cNvPicPr>
            <a:picLocks noChangeAspect="1"/>
          </p:cNvPicPr>
          <p:nvPr/>
        </p:nvPicPr>
        <p:blipFill>
          <a:blip r:embed="rId3"/>
          <a:srcRect l="9888" r="28545"/>
          <a:stretch>
            <a:fillRect/>
          </a:stretch>
        </p:blipFill>
        <p:spPr>
          <a:xfrm>
            <a:off x="3786182" y="4073217"/>
            <a:ext cx="2286016" cy="27847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IMG-5921cb5360d8d4ec315389f3bc8ace4f-V.jpg"/>
          <p:cNvPicPr>
            <a:picLocks noChangeAspect="1"/>
          </p:cNvPicPr>
          <p:nvPr/>
        </p:nvPicPr>
        <p:blipFill>
          <a:blip r:embed="rId4"/>
          <a:srcRect l="13281" r="12500" b="30208"/>
          <a:stretch>
            <a:fillRect/>
          </a:stretch>
        </p:blipFill>
        <p:spPr>
          <a:xfrm>
            <a:off x="357158" y="4500570"/>
            <a:ext cx="3342641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4348" y="1357298"/>
            <a:ext cx="74295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Домашнее задание: 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Снять видеоролик, отражающий прямые приемы руководства режиссерской игрой (длительность не более 5 мин.), 1 ролик от детского сада.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Разместить ролик на канале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YouTube (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доступ по ссылке), ссылку на ролик прислать на адрес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2"/>
              </a:rPr>
              <a:t>schornikova76@yandex.ru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либо «предложить новость» в тематической группе «Режиссерская игра» </a:t>
            </a:r>
            <a:r>
              <a:rPr lang="en-US" sz="2400" dirty="0" smtClean="0">
                <a:hlinkClick r:id="rId3"/>
              </a:rPr>
              <a:t>https://vk.com/club202509103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до 31.03.2021 г. </a:t>
            </a:r>
          </a:p>
          <a:p>
            <a:pPr marL="457200" indent="-457200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1429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Особенности режиссерской игры (младший дошкольный возраст)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15328" cy="4873752"/>
          </a:xfrm>
        </p:spPr>
        <p:txBody>
          <a:bodyPr/>
          <a:lstStyle/>
          <a:p>
            <a:pPr marL="457200" indent="-45720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 Практически всегда индивидуальна. </a:t>
            </a:r>
          </a:p>
          <a:p>
            <a:pPr marL="457200" indent="-45720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 Играть в нее ребенок предпочитает в укромном месте, куда взрослый не всегда может заглянуть, вмешаться.</a:t>
            </a:r>
          </a:p>
          <a:p>
            <a:pPr marL="7938" indent="-7938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 Ребенок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не принимает на себя роль,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он режиссирует, то есть действует игрушками/предметами/заместителями, говорит от их лица, создает небольшой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сюжет.</a:t>
            </a:r>
          </a:p>
          <a:p>
            <a:pPr marL="457200" indent="-45720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66713" indent="-7938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Основной навык, формирующийся у ребенка в режиссерской игре, - 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конструирование сюжета.</a:t>
            </a:r>
            <a:endParaRPr lang="ru-RU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57224" y="0"/>
            <a:ext cx="75009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Режиссерская игра (Условия в пространстве)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596" y="3143248"/>
            <a:ext cx="807249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500042"/>
            <a:ext cx="8643998" cy="651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Наличие пространств для развертывания индивидуальной режиссерской игры (</a:t>
            </a:r>
            <a:r>
              <a:rPr lang="ru-RU" dirty="0" smtClean="0">
                <a:latin typeface="Times New Roman"/>
                <a:ea typeface="Calibri"/>
              </a:rPr>
              <a:t>места уединения, ширмы, макеты , игровые поля, передвижные платформы, поля с жесткой подложкой для перемещения игры,  отрезы ткани, картонные коробки и др.).</a:t>
            </a:r>
          </a:p>
          <a:p>
            <a:pPr algn="ctr"/>
            <a:r>
              <a:rPr lang="ru-RU" u="sng" dirty="0" smtClean="0">
                <a:latin typeface="Times New Roman"/>
                <a:ea typeface="Calibri"/>
              </a:rPr>
              <a:t>Требования к пространству игры:</a:t>
            </a:r>
          </a:p>
          <a:p>
            <a:pPr algn="just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небольшое, в поле зрения играющего;</a:t>
            </a:r>
          </a:p>
          <a:p>
            <a:pPr algn="just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подход для играющего с разных сторон;</a:t>
            </a:r>
          </a:p>
          <a:p>
            <a:pPr algn="just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малоопределенное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(для адаптации к своему уникальному сюжету).</a:t>
            </a:r>
          </a:p>
          <a:p>
            <a:pPr algn="just">
              <a:buFontTx/>
              <a:buChar char="-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 Наличие материалов для игры:</a:t>
            </a:r>
            <a:r>
              <a:rPr lang="ru-RU" sz="1600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мелкие игрушки из дерева, пластика, ткани и других материалов; предметы-заместители (природный материал, предметы из дерева, ткани, пластика и др. материалов);</a:t>
            </a:r>
            <a:r>
              <a:rPr lang="ru-RU" sz="1600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строитель и разнообразный конструктор; кубики с картинками/символами;</a:t>
            </a:r>
            <a:r>
              <a:rPr lang="ru-RU" dirty="0" smtClean="0">
                <a:latin typeface="Times New Roman"/>
                <a:ea typeface="Calibri"/>
              </a:rPr>
              <a:t> кубики </a:t>
            </a:r>
            <a:r>
              <a:rPr lang="ru-RU" dirty="0" err="1" smtClean="0">
                <a:latin typeface="Times New Roman"/>
                <a:ea typeface="Calibri"/>
              </a:rPr>
              <a:t>Е.М.Гаспаровой</a:t>
            </a:r>
            <a:r>
              <a:rPr lang="ru-RU" dirty="0" smtClean="0">
                <a:latin typeface="Times New Roman"/>
                <a:ea typeface="Calibri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ru-RU" dirty="0" smtClean="0">
                <a:latin typeface="Times New Roman"/>
              </a:rPr>
              <a:t> Наличие удобной системы хранения материалов для игры (маркированные контейнеры/коробки размещенные в удобном и доступном для разворачивания игры месте). Доступность материалов в течение всего времени пребывания ребенка в детском саду.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ru-RU" dirty="0" smtClean="0">
                <a:latin typeface="Times New Roman"/>
                <a:ea typeface="Calibri"/>
              </a:rPr>
              <a:t> Наличие правил, знаков, позволяющих сохранить созданное игровое поле с целью продолжения игры.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ru-RU" dirty="0" smtClean="0">
                <a:latin typeface="Times New Roman"/>
                <a:ea typeface="Calibri"/>
              </a:rPr>
              <a:t> Наличие детских книг с иллюстрациями (источник для построения сюжетов в игре).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0034" y="214290"/>
            <a:ext cx="80724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Режиссерская игра детей младшего дошкольного возраста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1214422"/>
            <a:ext cx="814393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Расставляет перед собой игрушки/предметы, действуют с ними, издают звуки либо говорят за игрушку, не отождествляя себя с персонажем на игровом поле.</a:t>
            </a:r>
          </a:p>
          <a:p>
            <a:pPr marL="342900" indent="-342900" algn="just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Принимает участие в «игре взрослого» - приносит персонажа, действует им в пространстве игрового поля в соответствии с действиями, которые озвучивает взрослый; придумывает окончание истории, начатой педагогом; вносит коррективы в сюжет играющего взрослого – вносит новых персонажей, действуем ими по собственному замыслу.</a:t>
            </a:r>
          </a:p>
          <a:p>
            <a:pPr marL="342900" indent="-342900" algn="just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Разыгрывает простой сюжет с участием 1-2 и более персонажей. Основа сюжета – личный опыт ребенка (яркие события, повторяющиеся события, сюжеты любимых сказок, мультфильмов).</a:t>
            </a:r>
          </a:p>
          <a:p>
            <a:pPr marL="342900" indent="-342900" algn="just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Строит «домики» (мизансцены), огораживает пространство для игры самостоятельно из подручных средств (мебель, ткань, коробки, строитель и др.).</a:t>
            </a:r>
          </a:p>
          <a:p>
            <a:pPr marL="342900" indent="-34290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14348" y="357166"/>
            <a:ext cx="76438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Чему учится ребенок в режиссерской игре?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2910" y="1142984"/>
            <a:ext cx="771530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Придумывать сюжет</a:t>
            </a:r>
          </a:p>
          <a:p>
            <a:pPr marL="342900" indent="-3429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«...Учитывая, что игра должна продуцироваться самими играющими, закономерно сделать вывод, что  к началу сюжетно-ролевой игры ребенок учится конструировать сюжет. В противном случае  роли и ролевые отношения окажутся в центре деятельности и будут строится на основании показа и не будут продуктом воображения…..». Е. Кравцова</a:t>
            </a:r>
          </a:p>
          <a:p>
            <a:pPr marL="342900" indent="-342900">
              <a:buAutoNum type="arabicPeriod" startAt="2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Создавать пространство для реализации задуманного сюжета </a:t>
            </a:r>
          </a:p>
          <a:p>
            <a:pPr marL="342900" indent="-342900">
              <a:buAutoNum type="arabicPeriod" startAt="2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Действовать с игрушками в соответствии с задуманным сюжетом</a:t>
            </a:r>
          </a:p>
          <a:p>
            <a:pPr marL="342900" indent="-342900">
              <a:buAutoNum type="arabicPeriod" startAt="2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Использовать предметы-заместители (предметы, которые могут стать чем угодно в игре)</a:t>
            </a:r>
          </a:p>
          <a:p>
            <a:pPr marL="342900" indent="-3429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5.  Сопровождать придуманный сюжет контекстной речью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642910" y="1285860"/>
            <a:ext cx="8229600" cy="4525963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Формировать навык конструирования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игрового сюжета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 основе личного опыта, сюжетов художественных произведений, мультфильмов, эмоционально значимых событий.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Формировать навык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игрового замещения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процессе игры с мелким игровым и неоформленным материалом в пространстве игрового поля (использование предметов-заместителей).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Содействовать становлению навыков  режиссерской игры начального уровня через создание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индивидуальных игровых пространств.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Стимулировать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речь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воспитанников в процессе «озвучивания» персонажей на игровом поле.</a:t>
            </a:r>
          </a:p>
          <a:p>
            <a:pPr marL="0" lvl="0" indent="0" algn="just"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Обогащать  опыт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воспитанников, насыщая их эмоционально      яркими событиями, впечатлениями – основой для будущих игровых сюжетов.</a:t>
            </a:r>
          </a:p>
          <a:p>
            <a:pPr marL="0" lvl="0" indent="0" algn="just">
              <a:buFont typeface="Wingdings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Развивать 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фантазию и воображение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воспитанников.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357166"/>
            <a:ext cx="76438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Задачи педагога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4348" y="214290"/>
            <a:ext cx="76438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Приемы руководства режиссерской игрой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1214422"/>
            <a:ext cx="4143404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714876" y="1214422"/>
            <a:ext cx="3714776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 стрелкой 7"/>
          <p:cNvCxnSpPr/>
          <p:nvPr/>
        </p:nvCxnSpPr>
        <p:spPr>
          <a:xfrm rot="10800000" flipV="1">
            <a:off x="3357554" y="857232"/>
            <a:ext cx="1071570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4572000" y="857232"/>
            <a:ext cx="857256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28596" y="1214422"/>
            <a:ext cx="40005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Прямые приемы руководства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(непосредственное включение взрослого в игру)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00628" y="1428736"/>
            <a:ext cx="3143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Косвенные  приемы руководства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786314" y="2428868"/>
            <a:ext cx="3571900" cy="36433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57158" y="2357430"/>
            <a:ext cx="4071966" cy="450057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29190" y="2428868"/>
            <a:ext cx="335758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Обогащение личного опыта воспитанников (чтение сказок, просмотр театральных постановок, мультфильмов, походы в зоопарк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и.т.д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Создание развивающей среды, способствующей развитию игры (см требования к условиям).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Игра педагога (педагог сам играет в режиссерскую игру эмоционально, увлеченно). 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8596" y="2333685"/>
            <a:ext cx="385765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Соблюдение позиции «благодарного зрителя».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Уточняющие вопросы («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вопросы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со стороны»)  по сюжету игры с целью обогащения/развития сюжета.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«Вопросы-ответы» взрослого (в случае затруднения ребенка взрослый сам отвечает на свой же вопрос).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Упражения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объединение предметов по смыслу.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Участие в коллективно-распределительной деятельности.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Упражнения на изменение сюжета (придумать конец истории/начало..).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«Рисование сюжета»…….</a:t>
            </a:r>
          </a:p>
          <a:p>
            <a:pPr>
              <a:buFont typeface="Arial" pitchFamily="34" charset="0"/>
              <a:buChar char="•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4348" y="214290"/>
            <a:ext cx="76438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Косвенные приемы руководства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режиссерской игрой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596" y="1357298"/>
            <a:ext cx="785818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Обогащение личного опыта воспитанников (чтение сказок, просмотр театральных постановок, мультфильмов, походы в зоопарк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и.т.д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Создание развивающей среды, способствующей развитию игры (см требования к условиям). 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Игра педагога (педагог сам играет в режиссерскую игру эмоционально, увлеченно). 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20190424_1242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28860" y="3929066"/>
            <a:ext cx="4929222" cy="27726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4348" y="0"/>
            <a:ext cx="76438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Прямые приемы руководства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режиссерской игрой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1214422"/>
            <a:ext cx="8501122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Совместная игра взрослого и ребенка по типу коллективно-распределительной деятельности (ребенок расставляет игрушки/предметы, действует ими – взрослый вопросами помогает конструировать сюжет. Пример: Куда пойдем, медвежонок? В магазин? Идем вместе за мороженым!).</a:t>
            </a:r>
          </a:p>
          <a:p>
            <a:pPr marL="342900" indent="-342900">
              <a:buAutoNum type="arabicPeriod"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Задания на «запуск» игры по типу: покажи как ты ходил в зоопарк; покажи как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Симка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и Нолик искали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Кусачку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marL="342900" indent="-342900">
              <a:buAutoNum type="arabicPeriod"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Видоизменение  сюжета: придумать конец/завязку истории, показать историю с использованием предметов/игрушек (Покажи что было дальше. Как Колобок перехитрил Лису?).</a:t>
            </a:r>
          </a:p>
          <a:p>
            <a:pPr marL="342900" indent="-342900">
              <a:buAutoNum type="arabicPeriod"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Упражнения на объединение предметов по смыслу (ребенку предлагается два предмета/кубика с изображением предметов и дается задание по типу «подружи котенка и ласточку». Ребенок разыгрывает небольшой сюжет с этими персонажами. Пример: Ласточка устала, спит котенок поет колыбельную).</a:t>
            </a:r>
            <a:endParaRPr lang="ru-RU" sz="21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1880</TotalTime>
  <Words>1212</Words>
  <Application>Microsoft Office PowerPoint</Application>
  <PresentationFormat>Экран (4:3)</PresentationFormat>
  <Paragraphs>91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Эркер</vt:lpstr>
      <vt:lpstr>Слайд 1</vt:lpstr>
      <vt:lpstr>Особенности режиссерской игры (младший дошкольный возраст)</vt:lpstr>
      <vt:lpstr>   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«Видовое разнообразие игры в дошкольном возрасте с учетом онтогенеза.  Современные требования к созданию условий для свободной детской игры»   7.03.2018 г.</dc:title>
  <dc:creator>baranova-em@mail.ru</dc:creator>
  <cp:lastModifiedBy>Елена</cp:lastModifiedBy>
  <cp:revision>75</cp:revision>
  <dcterms:created xsi:type="dcterms:W3CDTF">2018-03-06T11:27:17Z</dcterms:created>
  <dcterms:modified xsi:type="dcterms:W3CDTF">2021-05-18T10:14:21Z</dcterms:modified>
</cp:coreProperties>
</file>