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6BB5C5-C833-41F9-8B1F-3952CD4927A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C44FE-8531-49C8-BF5B-8158AC3F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3BDD-C222-4DDA-BDE8-19405D0BBE9A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3AAA-D82D-43F3-9669-B26809980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E65-017A-48F7-AA43-667BF934E986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E93F-E47E-4E48-A5BB-0E1B2E29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34C7-B31D-4DC7-9BEA-A596751AC004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8C4F-1C6D-4A65-B433-4AF6718AC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DD303E-0658-4CBF-A18E-1E85FB998E7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17C8E-2713-4D60-B378-D10169A4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942C-AC81-4A00-B13E-96D2264DC5AE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978D-9D2C-47DC-92AC-69B34CE52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9522-B3BF-40AD-B1D1-16C80BFE9CCD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8C03-7DB8-4427-87FB-069912384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886-F6B5-4C2E-8DDA-CB08AAB98FD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3B56-557F-4338-9C7F-74817B7E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47E57C-6D94-421F-BCD0-BFF4A03917A5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5FB54-F3F4-49E0-B523-914D2D2B7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EB67-79B0-4898-B6A6-42293541B9A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57E5-5B3D-4E8C-AB4C-BFC5CD9EC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69299C-B310-40B9-A552-9EFE0B00BF14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6D79B6-7415-4946-B543-CE83DD715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F88FF1-455F-4063-B481-B32C53F8297F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7472612-9993-4ABB-8E6D-30E04508C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319213"/>
            <a:ext cx="8656638" cy="2084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«Артикуляционная гимнастика </a:t>
            </a:r>
            <a:b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девочек»</a:t>
            </a:r>
            <a:endParaRPr lang="ru-RU" sz="40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8388" y="4291013"/>
            <a:ext cx="7086600" cy="1509712"/>
          </a:xfrm>
        </p:spPr>
        <p:txBody>
          <a:bodyPr>
            <a:normAutofit/>
          </a:bodyPr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smtClean="0">
                <a:solidFill>
                  <a:srgbClr val="591F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Волошиной И.А.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65250" y="4625975"/>
            <a:ext cx="6381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Облизала губки Маша —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Очень ей по нраву каша!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Касаясь губ, провести по кругу кончиком язычка в одну,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потом в другую сторону. Подбородок неподвижен</a:t>
            </a:r>
            <a:r>
              <a:rPr lang="ru-RU"/>
              <a:t> </a:t>
            </a:r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527175" y="474663"/>
            <a:ext cx="57943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46175" y="4618038"/>
            <a:ext cx="67818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Принцессе было не до сна —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Мешала ей горошина.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раскрыть, губы сомкнуты.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Проводить кончиком язычка по внутренней стороне щеки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слева, справа, за губами.</a:t>
            </a:r>
            <a:r>
              <a:rPr lang="ru-RU"/>
              <a:t> </a:t>
            </a: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838" y="452438"/>
            <a:ext cx="53244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5738" y="4705350"/>
            <a:ext cx="881221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Золушка полы метет,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Песню звонкую поет.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открыть, улыбнуться. Высунуть язычок.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Двигать язычком вправо-влево, касаясь уголков рта.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Следить за тем, чтобы язычок двигался по воздуху, не касаясь нижней губы.</a:t>
            </a:r>
            <a:r>
              <a:rPr lang="ru-RU"/>
              <a:t> 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369888"/>
            <a:ext cx="53371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71513" y="4375150"/>
            <a:ext cx="7951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Помоет Золушка стекло: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Вверху, внизу протрет его.</a:t>
            </a:r>
          </a:p>
          <a:p>
            <a:pPr algn="ctr"/>
            <a:endParaRPr lang="ru-RU" sz="800"/>
          </a:p>
          <a:p>
            <a:pPr algn="ctr" eaLnBrk="0" hangingPunct="0"/>
            <a:r>
              <a:rPr lang="ru-RU" i="1">
                <a:cs typeface="Arial" charset="0"/>
              </a:rPr>
              <a:t>Рот раскрыть, улыбнуться. 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Проводить кончиком языка из стороны в сторону </a:t>
            </a:r>
          </a:p>
          <a:p>
            <a:pPr algn="ctr" eaLnBrk="0" hangingPunct="0"/>
            <a:r>
              <a:rPr lang="ru-RU" i="1">
                <a:cs typeface="Arial" charset="0"/>
              </a:rPr>
              <a:t>сначала по внутренней поверхности верхних зубов, затем – нижних. Выполнять 5-10 секунд</a:t>
            </a:r>
            <a:endParaRPr lang="ru-RU">
              <a:cs typeface="Arial" charset="0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358775"/>
            <a:ext cx="35020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44513" y="4716463"/>
            <a:ext cx="80787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Потолок потом протрет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И немного отдохнет.</a:t>
            </a:r>
          </a:p>
          <a:p>
            <a:pPr algn="ctr"/>
            <a:endParaRPr lang="ru-RU" sz="800" b="1">
              <a:latin typeface="Verdana" pitchFamily="34" charset="0"/>
            </a:endParaRPr>
          </a:p>
          <a:p>
            <a:pPr algn="ctr"/>
            <a:r>
              <a:rPr lang="ru-RU" i="1">
                <a:cs typeface="Arial" charset="0"/>
              </a:rPr>
              <a:t>Рот раскрыть. </a:t>
            </a:r>
            <a:r>
              <a:rPr lang="en-US" i="1">
                <a:cs typeface="Arial" charset="0"/>
              </a:rPr>
              <a:t/>
            </a:r>
            <a:br>
              <a:rPr lang="en-US" i="1">
                <a:cs typeface="Arial" charset="0"/>
              </a:rPr>
            </a:br>
            <a:r>
              <a:rPr lang="ru-RU" i="1">
                <a:cs typeface="Arial" charset="0"/>
              </a:rPr>
              <a:t>Проводить кончиком язычка вперед-назад по нёбу.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Выполнять движения 5—7 раз</a:t>
            </a:r>
            <a:endParaRPr lang="ru-RU" b="1">
              <a:cs typeface="Arial" charset="0"/>
            </a:endParaRP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358775"/>
            <a:ext cx="617061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17550" y="4765675"/>
            <a:ext cx="7715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Гуси-лебеди летят,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Крылья в воздухе шумят.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cs typeface="Arial" charset="0"/>
              </a:rPr>
              <a:t>Рот раскрыть, улыбнуться. Высунуть язычок.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Поднимать широкий язычок на верхнюю губу, опускать на нижнюю.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Следить за тем, чтобы подбородок не двигался.</a:t>
            </a:r>
            <a:endParaRPr lang="ru-RU">
              <a:cs typeface="Arial" charset="0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5" y="463550"/>
            <a:ext cx="612298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3550" y="4743450"/>
            <a:ext cx="82978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Карета по мосту летит,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В ней Золушка на бал спешит.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cs typeface="Arial" charset="0"/>
              </a:rPr>
              <a:t>Рот открыть, улыбнуться.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Зацепиться кончиком язычка за нижние зубы, спинку язычка выгнуть.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 Удерживать данное положение 3—5 секунд.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390525"/>
            <a:ext cx="54292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9738" y="4716463"/>
            <a:ext cx="82407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Конь бежит, земля дрожит,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Принц к невесте в дом спешит.</a:t>
            </a:r>
          </a:p>
          <a:p>
            <a:pPr algn="ctr"/>
            <a:endParaRPr lang="ru-RU" sz="800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Рот открыть. </a:t>
            </a:r>
            <a:r>
              <a:rPr lang="en-US" i="1">
                <a:cs typeface="Arial" charset="0"/>
              </a:rPr>
              <a:t/>
            </a:r>
            <a:br>
              <a:rPr lang="en-US" i="1">
                <a:cs typeface="Arial" charset="0"/>
              </a:rPr>
            </a:br>
            <a:r>
              <a:rPr lang="ru-RU" i="1">
                <a:cs typeface="Arial" charset="0"/>
              </a:rPr>
              <a:t>Щелкать языком, присасывая его к нёбу.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Следить за тем, чтобы подбородок не двигался</a:t>
            </a:r>
            <a:endParaRPr lang="ru-RU">
              <a:cs typeface="Arial" charset="0"/>
            </a:endParaRP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461963"/>
            <a:ext cx="46291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3550" y="5218113"/>
            <a:ext cx="8215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У ворот дракон лежит — 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Путь к принцессе сторожит.</a:t>
            </a:r>
          </a:p>
          <a:p>
            <a:pPr algn="ctr"/>
            <a:endParaRPr lang="ru-RU" sz="800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Подуть на сомкнутые расслабленные губы: «бр-бр-бр-бр».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474663"/>
            <a:ext cx="5243512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738" y="4708525"/>
            <a:ext cx="8509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Крыльями дракон захлопал,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Конь копытами затопал.</a:t>
            </a:r>
          </a:p>
          <a:p>
            <a:pPr algn="ctr"/>
            <a:endParaRPr lang="ru-RU" sz="800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Рот открыть. Широкий расслабленный язычок положить на нижнюю губу.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Ритмично закрывать и открывать рот, произнося «па-па-па».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Следить, чтобы язычок лежал на нижней губе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633538" y="531813"/>
            <a:ext cx="583247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41363" y="4803775"/>
            <a:ext cx="76041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Двери настежь распахни,</a:t>
            </a:r>
            <a:br>
              <a:rPr lang="ru-RU" sz="2400" b="1">
                <a:ea typeface="Calibri" pitchFamily="34" charset="0"/>
                <a:cs typeface="Times New Roman" pitchFamily="18" charset="0"/>
              </a:rPr>
            </a:br>
            <a:r>
              <a:rPr lang="ru-RU" sz="2400" b="1">
                <a:ea typeface="Calibri" pitchFamily="34" charset="0"/>
                <a:cs typeface="Times New Roman" pitchFamily="18" charset="0"/>
              </a:rPr>
              <a:t>Сказка ждет нас впереди.</a:t>
            </a:r>
          </a:p>
          <a:p>
            <a:pPr algn="ctr" eaLnBrk="0" hangingPunct="0"/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Спокойно открыть рот, подержать его открытым 3-5 сек, медленно закрыть рот.</a:t>
            </a:r>
            <a:r>
              <a:rPr lang="ru-RU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00050"/>
            <a:ext cx="4954587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4000" y="4995863"/>
            <a:ext cx="86010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В замок принц скорей вбегает</a:t>
            </a:r>
            <a:br>
              <a:rPr lang="ru-RU" sz="2400" b="1">
                <a:cs typeface="Arial" charset="0"/>
              </a:rPr>
            </a:br>
            <a:r>
              <a:rPr lang="ru-RU" sz="2400" b="1">
                <a:cs typeface="Arial" charset="0"/>
              </a:rPr>
              <a:t>Дверь дубовую толкает.</a:t>
            </a:r>
          </a:p>
          <a:p>
            <a:pPr algn="ctr"/>
            <a:endParaRPr lang="ru-RU" sz="800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Рот открыть, улыбнуться.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Упереться кончиком язычка в верхние зубы, ритмично их толкать 5 - 7 раз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93838" y="382588"/>
            <a:ext cx="61690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55625" y="4956175"/>
            <a:ext cx="80676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Мамочка дала в дорожку </a:t>
            </a:r>
            <a:endParaRPr lang="ru-RU" sz="2400">
              <a:cs typeface="Arial" charset="0"/>
            </a:endParaRPr>
          </a:p>
          <a:p>
            <a:pPr algn="ctr"/>
            <a:r>
              <a:rPr lang="ru-RU" sz="2400" b="1">
                <a:cs typeface="Arial" charset="0"/>
              </a:rPr>
              <a:t>Красной Шапочке лукошко.</a:t>
            </a:r>
          </a:p>
          <a:p>
            <a:pPr algn="ctr"/>
            <a:endParaRPr lang="ru-RU" sz="800" i="1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Открыть рот. Высунуть язычок в виде лукошка, корзиночки.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Удерживать язычок в течение 3—5 секунд</a:t>
            </a:r>
            <a:r>
              <a:rPr lang="ru-RU" i="1">
                <a:ea typeface="Calibri" pitchFamily="34" charset="0"/>
                <a:cs typeface="Arial" charset="0"/>
              </a:rPr>
              <a:t>.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463550"/>
            <a:ext cx="5729287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1625" y="4737100"/>
            <a:ext cx="8448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Рак русалочку смешит —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Он клешнями шевелит.</a:t>
            </a:r>
          </a:p>
          <a:p>
            <a:endParaRPr lang="ru-RU" sz="800">
              <a:latin typeface="Verdana" pitchFamily="34" charset="0"/>
            </a:endParaRPr>
          </a:p>
          <a:p>
            <a:pPr algn="ctr"/>
            <a:r>
              <a:rPr lang="ru-RU" i="1">
                <a:cs typeface="Arial" charset="0"/>
              </a:rPr>
              <a:t>Рот открыть.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Широким язычком быстро проводить вперед-назад по верхней губе. Произносить: «бл-бл-бл-бл».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379413"/>
            <a:ext cx="55895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4963" y="4951413"/>
            <a:ext cx="84613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Волосы у Златовласки </a:t>
            </a:r>
            <a:endParaRPr lang="ru-RU" sz="2400">
              <a:latin typeface="Verdana" pitchFamily="34" charset="0"/>
            </a:endParaRPr>
          </a:p>
          <a:p>
            <a:pPr algn="ctr"/>
            <a:r>
              <a:rPr lang="ru-RU" sz="2400" b="1">
                <a:latin typeface="Verdana" pitchFamily="34" charset="0"/>
              </a:rPr>
              <a:t>Гребешком расчешем красным.</a:t>
            </a:r>
          </a:p>
          <a:p>
            <a:pPr algn="ctr"/>
            <a:endParaRPr lang="ru-RU" sz="800" b="1" i="1">
              <a:cs typeface="Arial" charset="0"/>
            </a:endParaRPr>
          </a:p>
          <a:p>
            <a:pPr algn="ctr"/>
            <a:r>
              <a:rPr lang="ru-RU" i="1">
                <a:cs typeface="Arial" charset="0"/>
              </a:rPr>
              <a:t>Улыбнуться, сквозь стиснутые зубы просовывать напряженный язык.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Повторять движение 5</a:t>
            </a:r>
            <a:r>
              <a:rPr lang="ru-RU">
                <a:cs typeface="Arial" charset="0"/>
              </a:rPr>
              <a:t>—</a:t>
            </a:r>
            <a:r>
              <a:rPr lang="ru-RU" i="1">
                <a:cs typeface="Arial" charset="0"/>
              </a:rPr>
              <a:t>7 раз.</a:t>
            </a:r>
            <a:endParaRPr lang="ru-RU">
              <a:cs typeface="Arial" charset="0"/>
            </a:endParaRP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463550"/>
            <a:ext cx="53911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3550" y="4700588"/>
            <a:ext cx="82026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На гармошке шут играет,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Он принцессу развлекает.</a:t>
            </a:r>
          </a:p>
          <a:p>
            <a:pPr algn="ctr"/>
            <a:endParaRPr lang="ru-RU" sz="800">
              <a:latin typeface="Verdana" pitchFamily="34" charset="0"/>
            </a:endParaRPr>
          </a:p>
          <a:p>
            <a:pPr algn="ctr"/>
            <a:r>
              <a:rPr lang="ru-RU" i="1">
                <a:cs typeface="Arial" charset="0"/>
              </a:rPr>
              <a:t>Рот открыть, присосать широкий язычок к верхнему нёбу,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чтобы натянулась уздечка.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Ритмично закрывать и открывать рот, не отрывая язычок от нёба.</a:t>
            </a:r>
            <a:r>
              <a:rPr lang="ru-RU" i="1">
                <a:ea typeface="Calibri" pitchFamily="34" charset="0"/>
                <a:cs typeface="Arial" charset="0"/>
              </a:rPr>
              <a:t>.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388938"/>
            <a:ext cx="6042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5775" y="4692650"/>
            <a:ext cx="82756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Вьюга, ветер завывают —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К Каю Герду не пускают!</a:t>
            </a:r>
          </a:p>
          <a:p>
            <a:pPr algn="ctr"/>
            <a:endParaRPr lang="ru-RU" sz="800">
              <a:latin typeface="Verdana" pitchFamily="34" charset="0"/>
            </a:endParaRPr>
          </a:p>
          <a:p>
            <a:pPr algn="ctr"/>
            <a:r>
              <a:rPr lang="ru-RU" i="1">
                <a:cs typeface="Arial" charset="0"/>
              </a:rPr>
              <a:t>Рот приоткрыть, улыбнуться.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Кончик язычка поставить на верхние зубки с</a:t>
            </a:r>
            <a:r>
              <a:rPr lang="ru-RU">
                <a:cs typeface="Arial" charset="0"/>
              </a:rPr>
              <a:t> </a:t>
            </a:r>
            <a:r>
              <a:rPr lang="ru-RU" i="1">
                <a:cs typeface="Arial" charset="0"/>
              </a:rPr>
              <a:t>внутренней стороны,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гудеть горлышком: «ы-ы-ы». Выполнять 3 — 5 секунд</a:t>
            </a:r>
            <a:endParaRPr lang="ru-RU">
              <a:cs typeface="Arial" charset="0"/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415925"/>
            <a:ext cx="5589587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25513" y="4973638"/>
            <a:ext cx="73247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Зонт раскрыт над головами —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Мэри Поппинс снова с нами.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cs typeface="Arial" charset="0"/>
              </a:rPr>
              <a:t>Рот открыть, присосать широкий язычок к верхнему нёбу так, </a:t>
            </a:r>
            <a:br>
              <a:rPr lang="ru-RU" i="1">
                <a:cs typeface="Arial" charset="0"/>
              </a:rPr>
            </a:br>
            <a:r>
              <a:rPr lang="ru-RU" i="1">
                <a:cs typeface="Arial" charset="0"/>
              </a:rPr>
              <a:t>чтобы хорошо натянулась уздечка. Удерживать 5 —10 секунд.</a:t>
            </a:r>
            <a:r>
              <a:rPr lang="ru-RU" i="1">
                <a:latin typeface="Verdana" pitchFamily="34" charset="0"/>
              </a:rPr>
              <a:t> </a:t>
            </a:r>
            <a:endParaRPr lang="ru-RU"/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725" y="439738"/>
            <a:ext cx="3289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5057775"/>
            <a:ext cx="79978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Фея улыбается, </a:t>
            </a:r>
            <a:r>
              <a:rPr lang="en-US" sz="2400" b="1">
                <a:latin typeface="Verdana" pitchFamily="34" charset="0"/>
              </a:rPr>
              <a:t/>
            </a:r>
            <a:br>
              <a:rPr lang="en-US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Сказка начинается.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Растянуть губы в улыбке, показать все зубки</a:t>
            </a:r>
            <a:r>
              <a:rPr lang="ru-RU"/>
              <a:t> </a:t>
            </a: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174875" y="428625"/>
            <a:ext cx="4619625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92213" y="5138738"/>
            <a:ext cx="64246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Трубачи, вовсю трубите! </a:t>
            </a:r>
            <a:r>
              <a:rPr lang="en-US" sz="2400" b="1">
                <a:latin typeface="Verdana" pitchFamily="34" charset="0"/>
              </a:rPr>
              <a:t/>
            </a:r>
            <a:br>
              <a:rPr lang="en-US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Всех на бал вы созовите!</a:t>
            </a:r>
            <a:endParaRPr lang="ru-RU" sz="24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Вытянуть губы вперед в виде трубы.</a:t>
            </a:r>
            <a:r>
              <a:rPr lang="ru-RU"/>
              <a:t> </a:t>
            </a: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58950" y="382588"/>
            <a:ext cx="50927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74800" y="5210175"/>
            <a:ext cx="61356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Из большущей тыквы этой 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Будет Золушке карета!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Надуть щечки, удерживать воздух в течение 3-5 сек.</a:t>
            </a:r>
            <a:r>
              <a:rPr lang="ru-RU"/>
              <a:t> 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3" y="404813"/>
            <a:ext cx="53498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3288" y="4945063"/>
            <a:ext cx="71866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Посмотрите — царь Кощей!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Исхудал совсем злодей.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Втянуть щечки между зубами в полость рта, губы сомкнуты.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щечки внутри рта в течение 3-5 сек</a:t>
            </a:r>
            <a:r>
              <a:rPr lang="ru-RU" b="1" i="1">
                <a:ea typeface="Calibri" pitchFamily="34" charset="0"/>
                <a:cs typeface="Times New Roman" pitchFamily="18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428625"/>
            <a:ext cx="678656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30288" y="4643438"/>
            <a:ext cx="71199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Наш ковер-самолет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Отправляется в полет.</a:t>
            </a:r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Открыть рот, высунуть широкий расслабленный язычок так,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чтобы он лежал на нижней губе.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Удерживать язычок на нижней губе 3 — 5 сек.</a:t>
            </a:r>
            <a:r>
              <a:rPr lang="ru-RU"/>
              <a:t> </a:t>
            </a: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725" y="450850"/>
            <a:ext cx="49196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04950" y="4878388"/>
            <a:ext cx="60610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Смотрит Настенька в окно.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Крутит нить веретено.</a:t>
            </a:r>
            <a:endParaRPr lang="ru-RU" sz="2400"/>
          </a:p>
          <a:p>
            <a:pPr algn="ctr" eaLnBrk="0" hangingPunct="0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Открыть рот, высунуть узкий напряженный язычок.</a:t>
            </a: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Удерживать напряжение 3 — 5 секунд.</a:t>
            </a:r>
            <a:r>
              <a:rPr lang="ru-RU"/>
              <a:t> 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425" y="450850"/>
            <a:ext cx="4259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625" y="4703763"/>
            <a:ext cx="83010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Принцесса под дождем гуляла,</a:t>
            </a:r>
            <a:br>
              <a:rPr lang="ru-RU" sz="2400" b="1">
                <a:latin typeface="Verdana" pitchFamily="34" charset="0"/>
              </a:rPr>
            </a:br>
            <a:r>
              <a:rPr lang="ru-RU" sz="2400" b="1">
                <a:latin typeface="Verdana" pitchFamily="34" charset="0"/>
              </a:rPr>
              <a:t>Замерзла очень и устала.</a:t>
            </a:r>
          </a:p>
          <a:p>
            <a:pPr algn="ctr"/>
            <a:endParaRPr lang="ru-RU" sz="8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Рот открыт. Поднять язычок к верхним альвеолам. 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Постучать язычком по нёбу: «д-д-д-». Упражнение выполнять на выдохе.</a:t>
            </a:r>
            <a:br>
              <a:rPr lang="ru-RU" i="1">
                <a:ea typeface="Calibri" pitchFamily="34" charset="0"/>
                <a:cs typeface="Times New Roman" pitchFamily="18" charset="0"/>
              </a:rPr>
            </a:br>
            <a:r>
              <a:rPr lang="ru-RU" i="1">
                <a:ea typeface="Calibri" pitchFamily="34" charset="0"/>
                <a:cs typeface="Times New Roman" pitchFamily="18" charset="0"/>
              </a:rPr>
              <a:t> Подбородок неподвижен.</a:t>
            </a:r>
            <a:r>
              <a:rPr lang="ru-RU"/>
              <a:t> </a:t>
            </a: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490538"/>
            <a:ext cx="534670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</TotalTime>
  <Words>143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Times New Roman</vt:lpstr>
      <vt:lpstr>Аспект</vt:lpstr>
      <vt:lpstr>«Артикуляционная гимнастика  для девочек»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«Артикуляционная гимнастика  для девочек»</dc:title>
  <dc:creator>Admin</dc:creator>
  <cp:lastModifiedBy>Admin</cp:lastModifiedBy>
  <cp:revision>5</cp:revision>
  <dcterms:created xsi:type="dcterms:W3CDTF">2014-02-16T10:59:32Z</dcterms:created>
  <dcterms:modified xsi:type="dcterms:W3CDTF">2017-09-13T15:00:45Z</dcterms:modified>
</cp:coreProperties>
</file>