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2" r:id="rId3"/>
    <p:sldId id="330" r:id="rId4"/>
    <p:sldId id="331" r:id="rId5"/>
    <p:sldId id="328" r:id="rId6"/>
    <p:sldId id="334" r:id="rId7"/>
    <p:sldId id="333" r:id="rId8"/>
    <p:sldId id="335" r:id="rId9"/>
    <p:sldId id="329" r:id="rId10"/>
    <p:sldId id="322" r:id="rId11"/>
    <p:sldId id="323" r:id="rId12"/>
    <p:sldId id="324" r:id="rId13"/>
    <p:sldId id="32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91;&#1089;&#1080;&#1093;&#1080;&#1085;&#1072;\Desktop\&#1053;&#1054;&#1050;&#1054;\&#1072;&#1085;&#1072;&#1083;&#1080;&#1090;&#1080;&#1095;&#1077;&#1089;&#1082;&#1080;&#1077;%20&#1086;&#1090;&#1095;&#1077;&#1090;&#1099;\&#1089;&#1074;&#1086;&#1076;%20&#1088;&#1077;&#1081;&#1090;&#1080;&#1085;&#107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91;&#1089;&#1080;&#1093;&#1080;&#1085;&#1072;\Desktop\&#1053;&#1054;&#1050;&#1054;\&#1072;&#1085;&#1072;&#1083;&#1080;&#1090;&#1080;&#1095;&#1077;&#1089;&#1082;&#1080;&#1077;%20&#1086;&#1090;&#1095;&#1077;&#1090;&#1099;\&#1089;&#1074;&#1086;&#1076;%20&#1088;&#1077;&#1081;&#1090;&#1080;&#1085;&#1075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91;&#1089;&#1080;&#1093;&#1080;&#1085;&#1072;\Desktop\&#1053;&#1054;&#1050;&#1054;\&#1072;&#1085;&#1072;&#1083;&#1080;&#1090;&#1080;&#1095;&#1077;&#1089;&#1082;&#1080;&#1077;%20&#1086;&#1090;&#1095;&#1077;&#1090;&#1099;\&#1089;&#1074;&#1086;&#1076;%20&#1088;&#1077;&#1081;&#1090;&#1080;&#1085;&#1075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91;&#1089;&#1080;&#1093;&#1080;&#1085;&#1072;\Desktop\&#1053;&#1054;&#1050;&#1054;\&#1072;&#1085;&#1072;&#1083;&#1080;&#1090;&#1080;&#1095;&#1077;&#1089;&#1082;&#1080;&#1077;%20&#1086;&#1090;&#1095;&#1077;&#1090;&#1099;\&#1089;&#1074;&#1086;&#1076;%20&#1088;&#1077;&#1081;&#1090;&#1080;&#1085;&#1075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91;&#1089;&#1080;&#1093;&#1080;&#1085;&#1072;\Desktop\&#1053;&#1054;&#1050;&#1054;\&#1072;&#1085;&#1072;&#1083;&#1080;&#1090;&#1080;&#1095;&#1077;&#1089;&#1082;&#1080;&#1077;%20&#1086;&#1090;&#1095;&#1077;&#1090;&#1099;\&#1089;&#1074;&#1086;&#1076;%20&#1088;&#1077;&#1081;&#1090;&#1080;&#1085;&#1075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91;&#1089;&#1080;&#1093;&#1080;&#1085;&#1072;\Desktop\&#1053;&#1054;&#1050;&#1054;\&#1072;&#1085;&#1072;&#1083;&#1080;&#1090;&#1080;&#1095;&#1077;&#1089;&#1082;&#1080;&#1077;%20&#1086;&#1090;&#1095;&#1077;&#1090;&#1099;\&#1089;&#1074;&#1086;&#1076;%20&#1088;&#1077;&#1081;&#1090;&#1080;&#1085;&#107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Лист1!$G$3:$G$17</c:f>
              <c:strCache>
                <c:ptCount val="15"/>
                <c:pt idx="0">
                  <c:v>МАДОУ ДСКН № 4 </c:v>
                </c:pt>
                <c:pt idx="1">
                  <c:v>МАДОУ ДСКН № 7 </c:v>
                </c:pt>
                <c:pt idx="2">
                  <c:v>МАДОУ ДСКН № 3 </c:v>
                </c:pt>
                <c:pt idx="3">
                  <c:v>МАОУ СОШ № 5 </c:v>
                </c:pt>
                <c:pt idx="4">
                  <c:v>МАДОУ ДСКН № 1 </c:v>
                </c:pt>
                <c:pt idx="5">
                  <c:v>МАОУ СОШ № 4 </c:v>
                </c:pt>
                <c:pt idx="6">
                  <c:v>МАУДО ДЮСШ</c:v>
                </c:pt>
                <c:pt idx="7">
                  <c:v>МАДОУ ДСКН № 5 </c:v>
                </c:pt>
                <c:pt idx="8">
                  <c:v>МАОУ ООШ № 3 </c:v>
                </c:pt>
                <c:pt idx="9">
                  <c:v>МАУДО ДДТ</c:v>
                </c:pt>
                <c:pt idx="10">
                  <c:v>МАДОУ ДСКН № 2 </c:v>
                </c:pt>
                <c:pt idx="11">
                  <c:v>МАОУ «Гимназия № 1» </c:v>
                </c:pt>
                <c:pt idx="12">
                  <c:v>МАУДО ЦДОД</c:v>
                </c:pt>
                <c:pt idx="13">
                  <c:v>МАДОУ ДСКН № 8 </c:v>
                </c:pt>
                <c:pt idx="14">
                  <c:v>МАОУ СОШ № 2 г. </c:v>
                </c:pt>
              </c:strCache>
            </c:strRef>
          </c:cat>
          <c:val>
            <c:numRef>
              <c:f>Лист1!$H$3:$H$17</c:f>
              <c:numCache>
                <c:formatCode>General</c:formatCode>
                <c:ptCount val="15"/>
                <c:pt idx="0">
                  <c:v>6.9</c:v>
                </c:pt>
                <c:pt idx="1">
                  <c:v>7</c:v>
                </c:pt>
                <c:pt idx="2">
                  <c:v>7.3</c:v>
                </c:pt>
                <c:pt idx="3">
                  <c:v>7.4</c:v>
                </c:pt>
                <c:pt idx="4">
                  <c:v>7.5</c:v>
                </c:pt>
                <c:pt idx="5">
                  <c:v>7.5</c:v>
                </c:pt>
                <c:pt idx="6">
                  <c:v>7.5</c:v>
                </c:pt>
                <c:pt idx="7">
                  <c:v>7.6</c:v>
                </c:pt>
                <c:pt idx="8">
                  <c:v>7.8</c:v>
                </c:pt>
                <c:pt idx="9">
                  <c:v>7.9</c:v>
                </c:pt>
                <c:pt idx="10">
                  <c:v>8.1</c:v>
                </c:pt>
                <c:pt idx="11">
                  <c:v>8.4</c:v>
                </c:pt>
                <c:pt idx="12">
                  <c:v>8.6</c:v>
                </c:pt>
                <c:pt idx="13">
                  <c:v>8.8000000000000007</c:v>
                </c:pt>
                <c:pt idx="14">
                  <c:v>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56896"/>
        <c:axId val="21321984"/>
        <c:axId val="0"/>
      </c:bar3DChart>
      <c:catAx>
        <c:axId val="21056896"/>
        <c:scaling>
          <c:orientation val="minMax"/>
        </c:scaling>
        <c:delete val="0"/>
        <c:axPos val="l"/>
        <c:majorTickMark val="out"/>
        <c:minorTickMark val="none"/>
        <c:tickLblPos val="nextTo"/>
        <c:crossAx val="21321984"/>
        <c:crosses val="autoZero"/>
        <c:auto val="1"/>
        <c:lblAlgn val="ctr"/>
        <c:lblOffset val="100"/>
        <c:noMultiLvlLbl val="0"/>
      </c:catAx>
      <c:valAx>
        <c:axId val="213219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056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Лист2!$E$3:$E$17</c:f>
              <c:strCache>
                <c:ptCount val="15"/>
                <c:pt idx="0">
                  <c:v>МАДОУ ДСКН № 4 </c:v>
                </c:pt>
                <c:pt idx="1">
                  <c:v>МАДОУ ДСКН № 7 </c:v>
                </c:pt>
                <c:pt idx="2">
                  <c:v>МАДОУ ДСКН № 1 </c:v>
                </c:pt>
                <c:pt idx="3">
                  <c:v>МАОУ ООШ № 3 </c:v>
                </c:pt>
                <c:pt idx="4">
                  <c:v>МАДОУ ДСКН № 3 </c:v>
                </c:pt>
                <c:pt idx="5">
                  <c:v>МАОУ СОШ № 5 </c:v>
                </c:pt>
                <c:pt idx="6">
                  <c:v>МАОУ СОШ № 2 г. </c:v>
                </c:pt>
                <c:pt idx="7">
                  <c:v>МАДОУ ДСКН № 5 </c:v>
                </c:pt>
                <c:pt idx="8">
                  <c:v>МАУДО ДДТ</c:v>
                </c:pt>
                <c:pt idx="9">
                  <c:v>МАУДО ДЮСШ</c:v>
                </c:pt>
                <c:pt idx="10">
                  <c:v>МАОУ «Гимназия № 1» </c:v>
                </c:pt>
                <c:pt idx="11">
                  <c:v>МАДОУ ДСКН № 2 </c:v>
                </c:pt>
                <c:pt idx="12">
                  <c:v>МАОУ СОШ № 4 </c:v>
                </c:pt>
                <c:pt idx="13">
                  <c:v>МАУДО ЦДОД</c:v>
                </c:pt>
                <c:pt idx="14">
                  <c:v>МАДОУ ДСКН № 8 </c:v>
                </c:pt>
              </c:strCache>
            </c:strRef>
          </c:cat>
          <c:val>
            <c:numRef>
              <c:f>Лист2!$F$3:$F$17</c:f>
              <c:numCache>
                <c:formatCode>General</c:formatCode>
                <c:ptCount val="15"/>
                <c:pt idx="0">
                  <c:v>4.8</c:v>
                </c:pt>
                <c:pt idx="1">
                  <c:v>6.2</c:v>
                </c:pt>
                <c:pt idx="2">
                  <c:v>6.3</c:v>
                </c:pt>
                <c:pt idx="3">
                  <c:v>6.3</c:v>
                </c:pt>
                <c:pt idx="4">
                  <c:v>6.5</c:v>
                </c:pt>
                <c:pt idx="5">
                  <c:v>6.6</c:v>
                </c:pt>
                <c:pt idx="6">
                  <c:v>6.8</c:v>
                </c:pt>
                <c:pt idx="7">
                  <c:v>6.9</c:v>
                </c:pt>
                <c:pt idx="8">
                  <c:v>6.9</c:v>
                </c:pt>
                <c:pt idx="9">
                  <c:v>7.1</c:v>
                </c:pt>
                <c:pt idx="10">
                  <c:v>7.3</c:v>
                </c:pt>
                <c:pt idx="11">
                  <c:v>7.5</c:v>
                </c:pt>
                <c:pt idx="12">
                  <c:v>7.7</c:v>
                </c:pt>
                <c:pt idx="13">
                  <c:v>7.8</c:v>
                </c:pt>
                <c:pt idx="14">
                  <c:v>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413248"/>
        <c:axId val="21833600"/>
        <c:axId val="0"/>
      </c:bar3DChart>
      <c:catAx>
        <c:axId val="21413248"/>
        <c:scaling>
          <c:orientation val="minMax"/>
        </c:scaling>
        <c:delete val="0"/>
        <c:axPos val="l"/>
        <c:majorTickMark val="out"/>
        <c:minorTickMark val="none"/>
        <c:tickLblPos val="nextTo"/>
        <c:crossAx val="21833600"/>
        <c:crosses val="autoZero"/>
        <c:auto val="1"/>
        <c:lblAlgn val="ctr"/>
        <c:lblOffset val="100"/>
        <c:noMultiLvlLbl val="0"/>
      </c:catAx>
      <c:valAx>
        <c:axId val="218336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413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Лист3!$D$5:$D$19</c:f>
              <c:strCache>
                <c:ptCount val="15"/>
                <c:pt idx="0">
                  <c:v>МАДОУ ДСКН № 4 </c:v>
                </c:pt>
                <c:pt idx="1">
                  <c:v>МАОУ СОШ № 4 </c:v>
                </c:pt>
                <c:pt idx="2">
                  <c:v>МАОУ «Гимназия № 1» </c:v>
                </c:pt>
                <c:pt idx="3">
                  <c:v>МАОУ СОШ № 5 </c:v>
                </c:pt>
                <c:pt idx="4">
                  <c:v>МАДОУ ДСКН № 1 </c:v>
                </c:pt>
                <c:pt idx="5">
                  <c:v>МАОУ ООШ № 3 </c:v>
                </c:pt>
                <c:pt idx="6">
                  <c:v>МАДОУ ДСКН № 8 </c:v>
                </c:pt>
                <c:pt idx="7">
                  <c:v>МАДОУ ДСКН № 5 </c:v>
                </c:pt>
                <c:pt idx="8">
                  <c:v>МАДОУ ДСКН № 7 </c:v>
                </c:pt>
                <c:pt idx="9">
                  <c:v>МАОУ СОШ № 2 г. </c:v>
                </c:pt>
                <c:pt idx="10">
                  <c:v>МАУДО ДЮСШ </c:v>
                </c:pt>
                <c:pt idx="11">
                  <c:v>МАДОУ ДСКН № 3 </c:v>
                </c:pt>
                <c:pt idx="12">
                  <c:v>МАУДО ДДТ</c:v>
                </c:pt>
                <c:pt idx="13">
                  <c:v>МАДОУ ДСКН № 2 </c:v>
                </c:pt>
                <c:pt idx="14">
                  <c:v>МАУДО ЦДОД</c:v>
                </c:pt>
              </c:strCache>
            </c:strRef>
          </c:cat>
          <c:val>
            <c:numRef>
              <c:f>Лист3!$E$5:$E$19</c:f>
              <c:numCache>
                <c:formatCode>General</c:formatCode>
                <c:ptCount val="15"/>
                <c:pt idx="0">
                  <c:v>8.5</c:v>
                </c:pt>
                <c:pt idx="1">
                  <c:v>9</c:v>
                </c:pt>
                <c:pt idx="2">
                  <c:v>9.1</c:v>
                </c:pt>
                <c:pt idx="3">
                  <c:v>9.3000000000000007</c:v>
                </c:pt>
                <c:pt idx="4">
                  <c:v>9.4</c:v>
                </c:pt>
                <c:pt idx="5">
                  <c:v>9.4</c:v>
                </c:pt>
                <c:pt idx="6">
                  <c:v>9.6</c:v>
                </c:pt>
                <c:pt idx="7">
                  <c:v>9.6999999999999993</c:v>
                </c:pt>
                <c:pt idx="8">
                  <c:v>9.6999999999999993</c:v>
                </c:pt>
                <c:pt idx="9">
                  <c:v>9.6999999999999993</c:v>
                </c:pt>
                <c:pt idx="10">
                  <c:v>9.6999999999999993</c:v>
                </c:pt>
                <c:pt idx="11">
                  <c:v>9.8000000000000007</c:v>
                </c:pt>
                <c:pt idx="12">
                  <c:v>9.9</c:v>
                </c:pt>
                <c:pt idx="13">
                  <c:v>10</c:v>
                </c:pt>
                <c:pt idx="1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874176"/>
        <c:axId val="22016000"/>
        <c:axId val="0"/>
      </c:bar3DChart>
      <c:catAx>
        <c:axId val="21874176"/>
        <c:scaling>
          <c:orientation val="minMax"/>
        </c:scaling>
        <c:delete val="0"/>
        <c:axPos val="l"/>
        <c:majorTickMark val="out"/>
        <c:minorTickMark val="none"/>
        <c:tickLblPos val="nextTo"/>
        <c:crossAx val="22016000"/>
        <c:crosses val="autoZero"/>
        <c:auto val="1"/>
        <c:lblAlgn val="ctr"/>
        <c:lblOffset val="100"/>
        <c:noMultiLvlLbl val="0"/>
      </c:catAx>
      <c:valAx>
        <c:axId val="22016000"/>
        <c:scaling>
          <c:orientation val="minMax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874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Лист4!$D$3:$D$17</c:f>
              <c:strCache>
                <c:ptCount val="15"/>
                <c:pt idx="0">
                  <c:v>МАДОУ ДСКН № 4 </c:v>
                </c:pt>
                <c:pt idx="1">
                  <c:v>МАДОУ ДСКН № 1 </c:v>
                </c:pt>
                <c:pt idx="2">
                  <c:v>МАОУ СОШ № 4 </c:v>
                </c:pt>
                <c:pt idx="3">
                  <c:v>МАОУ СОШ № 5 </c:v>
                </c:pt>
                <c:pt idx="4">
                  <c:v>МАОУ «Гимназия № 1» </c:v>
                </c:pt>
                <c:pt idx="5">
                  <c:v>МАДОУ ДСКН № 8 </c:v>
                </c:pt>
                <c:pt idx="6">
                  <c:v>МАОУ ООШ № 3 </c:v>
                </c:pt>
                <c:pt idx="7">
                  <c:v>МАУДО ДДТ</c:v>
                </c:pt>
                <c:pt idx="8">
                  <c:v>МАДОУ ДСКН № 5 </c:v>
                </c:pt>
                <c:pt idx="9">
                  <c:v>МАДОУ ДСКН № 7 </c:v>
                </c:pt>
                <c:pt idx="10">
                  <c:v>МАДОУ ДСКН № 3 </c:v>
                </c:pt>
                <c:pt idx="11">
                  <c:v>МАОУ СОШ № 2 г. </c:v>
                </c:pt>
                <c:pt idx="12">
                  <c:v>МАУДО ДЮСШ </c:v>
                </c:pt>
                <c:pt idx="13">
                  <c:v>МАДОУ ДСКН № 2 </c:v>
                </c:pt>
                <c:pt idx="14">
                  <c:v>МАУДО ЦДОД</c:v>
                </c:pt>
              </c:strCache>
            </c:strRef>
          </c:cat>
          <c:val>
            <c:numRef>
              <c:f>Лист4!$E$3:$E$17</c:f>
              <c:numCache>
                <c:formatCode>General</c:formatCode>
                <c:ptCount val="15"/>
                <c:pt idx="0">
                  <c:v>7.7</c:v>
                </c:pt>
                <c:pt idx="1">
                  <c:v>8.8000000000000007</c:v>
                </c:pt>
                <c:pt idx="2">
                  <c:v>9</c:v>
                </c:pt>
                <c:pt idx="3">
                  <c:v>9</c:v>
                </c:pt>
                <c:pt idx="4">
                  <c:v>9.1</c:v>
                </c:pt>
                <c:pt idx="5">
                  <c:v>9.1999999999999993</c:v>
                </c:pt>
                <c:pt idx="6">
                  <c:v>9.4</c:v>
                </c:pt>
                <c:pt idx="7">
                  <c:v>9.5</c:v>
                </c:pt>
                <c:pt idx="8">
                  <c:v>9.6</c:v>
                </c:pt>
                <c:pt idx="9">
                  <c:v>9.6</c:v>
                </c:pt>
                <c:pt idx="10">
                  <c:v>9.6999999999999993</c:v>
                </c:pt>
                <c:pt idx="11">
                  <c:v>9.6999999999999993</c:v>
                </c:pt>
                <c:pt idx="12">
                  <c:v>9.6999999999999993</c:v>
                </c:pt>
                <c:pt idx="13">
                  <c:v>9.8000000000000007</c:v>
                </c:pt>
                <c:pt idx="14">
                  <c:v>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432192"/>
        <c:axId val="26858240"/>
        <c:axId val="0"/>
      </c:bar3DChart>
      <c:catAx>
        <c:axId val="21432192"/>
        <c:scaling>
          <c:orientation val="minMax"/>
        </c:scaling>
        <c:delete val="0"/>
        <c:axPos val="l"/>
        <c:majorTickMark val="out"/>
        <c:minorTickMark val="none"/>
        <c:tickLblPos val="nextTo"/>
        <c:crossAx val="26858240"/>
        <c:crosses val="autoZero"/>
        <c:auto val="1"/>
        <c:lblAlgn val="ctr"/>
        <c:lblOffset val="100"/>
        <c:noMultiLvlLbl val="0"/>
      </c:catAx>
      <c:valAx>
        <c:axId val="268582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432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6424038820455407E-2"/>
                  <c:y val="-3.1558181483398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437849944008958E-2"/>
                  <c:y val="-1.8934908890039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917133258678612E-2"/>
                  <c:y val="-2.8402363335058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917133258678556E-2"/>
                  <c:y val="-3.4713999631738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437849944008958E-2"/>
                  <c:y val="-4.733727222509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7917133258678612E-2"/>
                  <c:y val="-4.733727222509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9585666293393058E-3"/>
                  <c:y val="-3.7869817780078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сады!$B$8:$H$8</c:f>
              <c:strCache>
                <c:ptCount val="7"/>
                <c:pt idx="0">
                  <c:v>№8 </c:v>
                </c:pt>
                <c:pt idx="1">
                  <c:v>№2</c:v>
                </c:pt>
                <c:pt idx="2">
                  <c:v>№5 </c:v>
                </c:pt>
                <c:pt idx="3">
                  <c:v>№3 </c:v>
                </c:pt>
                <c:pt idx="4">
                  <c:v>№7</c:v>
                </c:pt>
                <c:pt idx="5">
                  <c:v>№1</c:v>
                </c:pt>
                <c:pt idx="6">
                  <c:v>№4 </c:v>
                </c:pt>
              </c:strCache>
            </c:strRef>
          </c:cat>
          <c:val>
            <c:numRef>
              <c:f>сады!$B$9:$H$9</c:f>
              <c:numCache>
                <c:formatCode>General</c:formatCode>
                <c:ptCount val="7"/>
                <c:pt idx="0">
                  <c:v>141.30000000000001</c:v>
                </c:pt>
                <c:pt idx="1">
                  <c:v>133.80000000000001</c:v>
                </c:pt>
                <c:pt idx="2">
                  <c:v>126.7</c:v>
                </c:pt>
                <c:pt idx="3">
                  <c:v>123.9</c:v>
                </c:pt>
                <c:pt idx="4">
                  <c:v>119.1</c:v>
                </c:pt>
                <c:pt idx="5">
                  <c:v>118.8</c:v>
                </c:pt>
                <c:pt idx="6">
                  <c:v>101.3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9216896"/>
        <c:axId val="89219840"/>
        <c:axId val="0"/>
      </c:bar3DChart>
      <c:catAx>
        <c:axId val="89216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89219840"/>
        <c:crosses val="autoZero"/>
        <c:auto val="1"/>
        <c:lblAlgn val="ctr"/>
        <c:lblOffset val="100"/>
        <c:noMultiLvlLbl val="0"/>
      </c:catAx>
      <c:valAx>
        <c:axId val="8921984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89216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91333024342174"/>
          <c:y val="3.5859820700896494E-2"/>
          <c:w val="0.87148595233076842"/>
          <c:h val="0.87471908309749791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1223388743073782E-2"/>
                  <c:y val="-2.0200783788996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772236803732867E-2"/>
                  <c:y val="-3.5913241005284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209755030621171E-2"/>
                  <c:y val="-4.0781597198209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61623433255005E-2"/>
                  <c:y val="-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006631879612046E-2"/>
                  <c:y val="-3.6708273838164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школы!$A$1:$E$1</c:f>
              <c:strCache>
                <c:ptCount val="5"/>
                <c:pt idx="0">
                  <c:v>СОШ №2</c:v>
                </c:pt>
                <c:pt idx="1">
                  <c:v> «Гимназия №1» </c:v>
                </c:pt>
                <c:pt idx="2">
                  <c:v>СОШ №4</c:v>
                </c:pt>
                <c:pt idx="3">
                  <c:v>ООШ №3 </c:v>
                </c:pt>
                <c:pt idx="4">
                  <c:v>СОШ №5 </c:v>
                </c:pt>
              </c:strCache>
            </c:strRef>
          </c:cat>
          <c:val>
            <c:numRef>
              <c:f>школы!$A$2:$E$2</c:f>
              <c:numCache>
                <c:formatCode>General</c:formatCode>
                <c:ptCount val="5"/>
                <c:pt idx="0">
                  <c:v>132.30000000000001</c:v>
                </c:pt>
                <c:pt idx="1">
                  <c:v>129.69999999999999</c:v>
                </c:pt>
                <c:pt idx="2">
                  <c:v>128.80000000000001</c:v>
                </c:pt>
                <c:pt idx="3">
                  <c:v>122.6</c:v>
                </c:pt>
                <c:pt idx="4">
                  <c:v>121.6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8344064"/>
        <c:axId val="88345600"/>
        <c:axId val="0"/>
      </c:bar3DChart>
      <c:catAx>
        <c:axId val="88344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8345600"/>
        <c:crosses val="autoZero"/>
        <c:auto val="1"/>
        <c:lblAlgn val="ctr"/>
        <c:lblOffset val="100"/>
        <c:noMultiLvlLbl val="0"/>
      </c:catAx>
      <c:valAx>
        <c:axId val="88345600"/>
        <c:scaling>
          <c:orientation val="minMax"/>
          <c:min val="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88344064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330608064235867E-2"/>
          <c:y val="3.3573152630030551E-2"/>
          <c:w val="0.902471947104173"/>
          <c:h val="0.86665125503624885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1365839707561913E-2"/>
                  <c:y val="-4.043424090445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363636363636362E-2"/>
                  <c:y val="-4.6349947701200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0404040404040407E-2"/>
                  <c:y val="-5.252994072802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допы!$A$7:$C$7</c:f>
              <c:strCache>
                <c:ptCount val="3"/>
                <c:pt idx="0">
                  <c:v>ЦДОД </c:v>
                </c:pt>
                <c:pt idx="1">
                  <c:v>ДДТ </c:v>
                </c:pt>
                <c:pt idx="2">
                  <c:v>ДЮСШ</c:v>
                </c:pt>
              </c:strCache>
            </c:strRef>
          </c:cat>
          <c:val>
            <c:numRef>
              <c:f>допы!$A$8:$C$8</c:f>
              <c:numCache>
                <c:formatCode>General</c:formatCode>
                <c:ptCount val="3"/>
                <c:pt idx="0">
                  <c:v>138.30000000000001</c:v>
                </c:pt>
                <c:pt idx="1">
                  <c:v>128.19999999999999</c:v>
                </c:pt>
                <c:pt idx="2">
                  <c:v>127.9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424768"/>
        <c:axId val="59426304"/>
        <c:axId val="0"/>
      </c:bar3DChart>
      <c:catAx>
        <c:axId val="59424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9426304"/>
        <c:crosses val="autoZero"/>
        <c:auto val="1"/>
        <c:lblAlgn val="ctr"/>
        <c:lblOffset val="100"/>
        <c:noMultiLvlLbl val="0"/>
      </c:catAx>
      <c:valAx>
        <c:axId val="59426304"/>
        <c:scaling>
          <c:orientation val="minMax"/>
          <c:max val="140"/>
          <c:min val="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59424768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invertIfNegative val="0"/>
          <c:dLbls>
            <c:dLbl>
              <c:idx val="1"/>
              <c:layout>
                <c:manualLayout>
                  <c:x val="1.36674259681094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6674259681092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сады!$B$13:$P$13</c:f>
              <c:strCache>
                <c:ptCount val="15"/>
                <c:pt idx="0">
                  <c:v>ДСКН №4 </c:v>
                </c:pt>
                <c:pt idx="1">
                  <c:v>ДСКН №1</c:v>
                </c:pt>
                <c:pt idx="2">
                  <c:v>ДСКН №7</c:v>
                </c:pt>
                <c:pt idx="3">
                  <c:v>СОШ №5 </c:v>
                </c:pt>
                <c:pt idx="4">
                  <c:v>ООШ №3 </c:v>
                </c:pt>
                <c:pt idx="5">
                  <c:v>ДСКН №3 </c:v>
                </c:pt>
                <c:pt idx="6">
                  <c:v>ДСКН №5 </c:v>
                </c:pt>
                <c:pt idx="7">
                  <c:v>ДЮСШ</c:v>
                </c:pt>
                <c:pt idx="8">
                  <c:v>ДДТ </c:v>
                </c:pt>
                <c:pt idx="9">
                  <c:v>СОШ №4</c:v>
                </c:pt>
                <c:pt idx="10">
                  <c:v> «Гимназия №1» </c:v>
                </c:pt>
                <c:pt idx="11">
                  <c:v>СОШ №2</c:v>
                </c:pt>
                <c:pt idx="12">
                  <c:v>ДСКН №2</c:v>
                </c:pt>
                <c:pt idx="13">
                  <c:v>ЦДОД </c:v>
                </c:pt>
                <c:pt idx="14">
                  <c:v>ДСКН №8 </c:v>
                </c:pt>
              </c:strCache>
            </c:strRef>
          </c:cat>
          <c:val>
            <c:numRef>
              <c:f>сады!$B$14:$P$14</c:f>
              <c:numCache>
                <c:formatCode>General</c:formatCode>
                <c:ptCount val="15"/>
                <c:pt idx="0">
                  <c:v>101.3</c:v>
                </c:pt>
                <c:pt idx="1">
                  <c:v>118.8</c:v>
                </c:pt>
                <c:pt idx="2">
                  <c:v>119.1</c:v>
                </c:pt>
                <c:pt idx="3">
                  <c:v>121.6</c:v>
                </c:pt>
                <c:pt idx="4">
                  <c:v>122.6</c:v>
                </c:pt>
                <c:pt idx="5">
                  <c:v>123.9</c:v>
                </c:pt>
                <c:pt idx="6">
                  <c:v>126.7</c:v>
                </c:pt>
                <c:pt idx="7">
                  <c:v>127.9</c:v>
                </c:pt>
                <c:pt idx="8">
                  <c:v>128.19999999999999</c:v>
                </c:pt>
                <c:pt idx="9">
                  <c:v>128.80000000000001</c:v>
                </c:pt>
                <c:pt idx="10">
                  <c:v>129.69999999999999</c:v>
                </c:pt>
                <c:pt idx="11">
                  <c:v>132.30000000000001</c:v>
                </c:pt>
                <c:pt idx="12">
                  <c:v>133.80000000000001</c:v>
                </c:pt>
                <c:pt idx="13">
                  <c:v>138.30000000000001</c:v>
                </c:pt>
                <c:pt idx="14">
                  <c:v>141.30000000000001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561152"/>
        <c:axId val="72742016"/>
        <c:axId val="0"/>
      </c:bar3DChart>
      <c:catAx>
        <c:axId val="68561152"/>
        <c:scaling>
          <c:orientation val="minMax"/>
        </c:scaling>
        <c:delete val="0"/>
        <c:axPos val="l"/>
        <c:majorTickMark val="out"/>
        <c:minorTickMark val="none"/>
        <c:tickLblPos val="nextTo"/>
        <c:crossAx val="72742016"/>
        <c:crosses val="autoZero"/>
        <c:auto val="1"/>
        <c:lblAlgn val="ctr"/>
        <c:lblOffset val="100"/>
        <c:noMultiLvlLbl val="0"/>
      </c:catAx>
      <c:valAx>
        <c:axId val="72742016"/>
        <c:scaling>
          <c:orientation val="minMax"/>
          <c:max val="15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8561152"/>
        <c:crosses val="autoZero"/>
        <c:crossBetween val="between"/>
        <c:majorUnit val="30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B6C0-2970-4168-B5C8-1A77FC320A6B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E29F-909E-43F2-AA26-A8FFFADF22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13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B6C0-2970-4168-B5C8-1A77FC320A6B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E29F-909E-43F2-AA26-A8FFFADF22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7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B6C0-2970-4168-B5C8-1A77FC320A6B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E29F-909E-43F2-AA26-A8FFFADF22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952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B6C0-2970-4168-B5C8-1A77FC320A6B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E29F-909E-43F2-AA26-A8FFFADF22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92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B6C0-2970-4168-B5C8-1A77FC320A6B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E29F-909E-43F2-AA26-A8FFFADF22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35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B6C0-2970-4168-B5C8-1A77FC320A6B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E29F-909E-43F2-AA26-A8FFFADF22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45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B6C0-2970-4168-B5C8-1A77FC320A6B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E29F-909E-43F2-AA26-A8FFFADF22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53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B6C0-2970-4168-B5C8-1A77FC320A6B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E29F-909E-43F2-AA26-A8FFFADF22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97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B6C0-2970-4168-B5C8-1A77FC320A6B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E29F-909E-43F2-AA26-A8FFFADF22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09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B6C0-2970-4168-B5C8-1A77FC320A6B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E29F-909E-43F2-AA26-A8FFFADF22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28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B6C0-2970-4168-B5C8-1A77FC320A6B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2E29F-909E-43F2-AA26-A8FFFADF22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0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2B6C0-2970-4168-B5C8-1A77FC320A6B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2E29F-909E-43F2-AA26-A8FFFADF22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47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raduga13.ru/media/k2/items/cache/3bd6583af5a14653b7b54db2c9fe7f3e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4664"/>
            <a:ext cx="57626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16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aduga13.ru/media/k2/items/cache/3bd6583af5a14653b7b54db2c9fe7f3e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379553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889015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ДОШКОЛЬНЫХ ОБРАЗОВАТЕЛЬНЫХ ОРГАНИЗАЦИЙ</a:t>
            </a:r>
            <a:endParaRPr lang="ru-RU" sz="3200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6362883"/>
              </p:ext>
            </p:extLst>
          </p:nvPr>
        </p:nvGraphicFramePr>
        <p:xfrm>
          <a:off x="179512" y="1556792"/>
          <a:ext cx="8856984" cy="4820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46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aduga13.ru/media/k2/items/cache/3bd6583af5a14653b7b54db2c9fe7f3e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379553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97280" y="22920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ОБЩЕОБРАЗОВАТЕЛЬНЫХ ОРГАНИЗАЦИЙ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170313"/>
              </p:ext>
            </p:extLst>
          </p:nvPr>
        </p:nvGraphicFramePr>
        <p:xfrm>
          <a:off x="-756592" y="1600200"/>
          <a:ext cx="990059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46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aduga13.ru/media/k2/items/cache/3bd6583af5a14653b7b54db2c9fe7f3e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379553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03706" y="33005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ДОПОЛНИТЕЛЬНОГО ОБРАЗОВАНИЯ ДЕТЕЙ</a:t>
            </a:r>
            <a:endParaRPr lang="ru-RU" sz="3200" dirty="0"/>
          </a:p>
        </p:txBody>
      </p:sp>
      <p:graphicFrame>
        <p:nvGraphicFramePr>
          <p:cNvPr id="8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44025"/>
              </p:ext>
            </p:extLst>
          </p:nvPr>
        </p:nvGraphicFramePr>
        <p:xfrm>
          <a:off x="179512" y="1628800"/>
          <a:ext cx="8517632" cy="5030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46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aduga13.ru/media/k2/items/cache/3bd6583af5a14653b7b54db2c9fe7f3e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1224136" cy="1214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115616" y="106489"/>
            <a:ext cx="8229600" cy="85496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 г. СОСНОВОБОРСКА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6393905"/>
              </p:ext>
            </p:extLst>
          </p:nvPr>
        </p:nvGraphicFramePr>
        <p:xfrm>
          <a:off x="390524" y="908720"/>
          <a:ext cx="8753475" cy="5949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794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4361"/>
            <a:ext cx="8219256" cy="778098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 и доступность информации об учреждении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311300"/>
              </p:ext>
            </p:extLst>
          </p:nvPr>
        </p:nvGraphicFramePr>
        <p:xfrm>
          <a:off x="467544" y="1340768"/>
          <a:ext cx="8352928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7500589"/>
                <a:gridCol w="852339"/>
              </a:tblGrid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МАДОУ ДСКН № 1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МАДОУ ДСКН № 2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МАДОУ ДСКН № 3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МАДОУ ДСКН № 4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МАДОУ ДСКН № 5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МАДОУ ДСКН № 7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МАДОУ ДСКН № 8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«Гимназия № 1»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СОШ № 2 г.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ООШ № 3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СОШ № 4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СОШ № 5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МАУДО «Дом детского творчества»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МАУДО «Центр дополнительного образования детей»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МАУДО «Детско-юношеская спортивная школа»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72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154900"/>
            <a:ext cx="8507288" cy="82582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в вопросе открытости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об учреждении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875938"/>
              </p:ext>
            </p:extLst>
          </p:nvPr>
        </p:nvGraphicFramePr>
        <p:xfrm>
          <a:off x="611560" y="1196752"/>
          <a:ext cx="8280920" cy="5505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139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4360"/>
            <a:ext cx="8892480" cy="1072391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Комфортность условий, в которых осуществляется образовательная деятельность</a:t>
            </a:r>
            <a:endParaRPr lang="ru-RU" sz="3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316000"/>
              </p:ext>
            </p:extLst>
          </p:nvPr>
        </p:nvGraphicFramePr>
        <p:xfrm>
          <a:off x="1115616" y="1340768"/>
          <a:ext cx="7056785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6336705"/>
                <a:gridCol w="720080"/>
              </a:tblGrid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МАДОУ ДСКН № 1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МАДОУ ДСКН № 2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МАДОУ ДСКН № 3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МАДОУ ДСКН № 4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МАДОУ ДСКН № 5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МАДОУ ДСКН № 7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МАДОУ ДСКН № 8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«Гимназия № 1»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СОШ № 2 г.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ООШ № 3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СОШ № 4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МАОУ СОШ № 5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МАУДО «Дом детского творчества»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МАУДО «Центр дополнительного образования детей»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МАУДО «Детско-юношеская спортивная школа»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544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организаций по уровню комфортности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условий, в которых осуществляется образовательная деятельность</a:t>
            </a:r>
            <a:endParaRPr lang="ru-RU" sz="28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7529458"/>
              </p:ext>
            </p:extLst>
          </p:nvPr>
        </p:nvGraphicFramePr>
        <p:xfrm>
          <a:off x="251520" y="1196752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2925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4361"/>
            <a:ext cx="8892480" cy="92837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Доброжелательность, вежливость, компетентность работников</a:t>
            </a:r>
            <a:endParaRPr lang="ru-RU" sz="3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171522"/>
              </p:ext>
            </p:extLst>
          </p:nvPr>
        </p:nvGraphicFramePr>
        <p:xfrm>
          <a:off x="1115616" y="1340768"/>
          <a:ext cx="7056785" cy="4835850"/>
        </p:xfrm>
        <a:graphic>
          <a:graphicData uri="http://schemas.openxmlformats.org/drawingml/2006/table">
            <a:tbl>
              <a:tblPr firstRow="1" firstCol="1" bandRow="1"/>
              <a:tblGrid>
                <a:gridCol w="6336705"/>
                <a:gridCol w="720080"/>
              </a:tblGrid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МАДОУ ДСКН № 1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МАДОУ ДСКН № 2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МАДОУ ДСКН № 3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МАДОУ ДСКН № 4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МАДОУ ДСКН № 5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МАДОУ ДСКН № 7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МАДОУ ДСКН № 8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МАОУ «Гимназия № 1»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МАОУ СОШ № 2 г.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МАОУ ООШ № 3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МАОУ СОШ № 4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МАОУ СОШ № 5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МАУДО «Дом детского творчества»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МАУДО «Центр дополнительного образования детей»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МАУДО «Детско-юношеская спортивная школа»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853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01000" cy="70609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организаций по уровню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доброжелательности, вежливости, компетентности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endParaRPr lang="ru-RU" sz="28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6801085"/>
              </p:ext>
            </p:extLst>
          </p:nvPr>
        </p:nvGraphicFramePr>
        <p:xfrm>
          <a:off x="160468" y="1124744"/>
          <a:ext cx="8953499" cy="5375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4191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4361"/>
            <a:ext cx="8892480" cy="92837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/>
                <a:ea typeface="Calibri"/>
              </a:rPr>
              <a:t>Удовлетворенность качеством образовательной деятельности учреждения</a:t>
            </a:r>
            <a:endParaRPr lang="ru-RU" sz="3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160727"/>
              </p:ext>
            </p:extLst>
          </p:nvPr>
        </p:nvGraphicFramePr>
        <p:xfrm>
          <a:off x="1115616" y="1340768"/>
          <a:ext cx="7056785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6336705"/>
                <a:gridCol w="720080"/>
              </a:tblGrid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МАДОУ ДСКН № 1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8,8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МАДОУ ДСКН № 2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9,8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МАДОУ ДСКН № 3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9,7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МАДОУ ДСКН № 4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МАДОУ ДСКН № 5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9,6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МАДОУ ДСКН № 7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9,6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МАДОУ ДСКН № 8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9,2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МАОУ «Гимназия № 1»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МАОУ СОШ № 2 г.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9,7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МАОУ ООШ № 3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МАОУ СОШ № 4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9,0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МАОУ СОШ № 5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9,0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МАУДО «Дом детского творчества»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9,5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МАУДО «Центр дополнительного образования детей»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9,9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МАУДО «Детско-юношеская спортивная школа»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9,7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466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/>
                <a:ea typeface="Calibri"/>
              </a:rPr>
              <a:t>Рейтинг организаций по уровню удовлетворенности </a:t>
            </a:r>
            <a:r>
              <a:rPr lang="ru-RU" sz="3200" dirty="0">
                <a:latin typeface="Times New Roman"/>
                <a:ea typeface="Calibri"/>
              </a:rPr>
              <a:t>качеством образовательной </a:t>
            </a:r>
            <a:r>
              <a:rPr lang="ru-RU" sz="3200" dirty="0" smtClean="0">
                <a:latin typeface="Times New Roman"/>
                <a:ea typeface="Calibri"/>
              </a:rPr>
              <a:t>деятельности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607462"/>
              </p:ext>
            </p:extLst>
          </p:nvPr>
        </p:nvGraphicFramePr>
        <p:xfrm>
          <a:off x="107504" y="1556792"/>
          <a:ext cx="9036496" cy="5293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56183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444</Words>
  <Application>Microsoft Office PowerPoint</Application>
  <PresentationFormat>Экран (4:3)</PresentationFormat>
  <Paragraphs>149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Открытость и доступность информации об учреждении</vt:lpstr>
      <vt:lpstr>Рейтинг в вопросе открытости и доступности информации об учреждении</vt:lpstr>
      <vt:lpstr>Комфортность условий, в которых осуществляется образовательная деятельность</vt:lpstr>
      <vt:lpstr>Рейтинг организаций по уровню комфортности условий, в которых осуществляется образовательная деятельность</vt:lpstr>
      <vt:lpstr>Доброжелательность, вежливость, компетентность работников</vt:lpstr>
      <vt:lpstr>Рейтинг организаций по уровню доброжелательности, вежливости, компетентности работников</vt:lpstr>
      <vt:lpstr>Удовлетворенность качеством образовательной деятельности учреждения</vt:lpstr>
      <vt:lpstr>Рейтинг организаций по уровню удовлетворенности качеством образовательной деятельности</vt:lpstr>
      <vt:lpstr>Презентация PowerPoint</vt:lpstr>
      <vt:lpstr>РЕЙТИНГ ОБЩЕОБРАЗОВАТЕЛЬНЫХ ОРГАНИЗАЦИЙ</vt:lpstr>
      <vt:lpstr>РЕЙТИНГ ОРГАНИЗАЦИЙ ДОПОЛНИТЕЛЬНОГО ОБРАЗОВАНИЯ ДЕТЕЙ</vt:lpstr>
      <vt:lpstr>ОБЩИЙ РЕЙТИНГ ОБРАЗОВАТЕЛЬНЫХ ОРГАНИЗАЦИЙ г. СОСНОВОБОРСКА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Мусихина</dc:creator>
  <cp:lastModifiedBy>Мусихина</cp:lastModifiedBy>
  <cp:revision>5</cp:revision>
  <dcterms:created xsi:type="dcterms:W3CDTF">2017-09-08T01:58:36Z</dcterms:created>
  <dcterms:modified xsi:type="dcterms:W3CDTF">2017-10-20T04:06:00Z</dcterms:modified>
</cp:coreProperties>
</file>