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72" r:id="rId5"/>
    <p:sldId id="274" r:id="rId6"/>
    <p:sldId id="258" r:id="rId7"/>
    <p:sldId id="273" r:id="rId8"/>
    <p:sldId id="281" r:id="rId9"/>
    <p:sldId id="282" r:id="rId10"/>
    <p:sldId id="259" r:id="rId11"/>
    <p:sldId id="275" r:id="rId12"/>
    <p:sldId id="276" r:id="rId13"/>
    <p:sldId id="260" r:id="rId14"/>
    <p:sldId id="278" r:id="rId15"/>
    <p:sldId id="277" r:id="rId16"/>
    <p:sldId id="261" r:id="rId17"/>
    <p:sldId id="279" r:id="rId18"/>
    <p:sldId id="262" r:id="rId19"/>
    <p:sldId id="280" r:id="rId20"/>
    <p:sldId id="263" r:id="rId21"/>
    <p:sldId id="265" r:id="rId22"/>
    <p:sldId id="269"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ACF8B96B-8744-4588-803A-B79542838A74}" type="datetimeFigureOut">
              <a:rPr lang="ru-RU" smtClean="0"/>
              <a:pPr/>
              <a:t>20.04.2022</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24AE39E-6127-4C03-80F1-DE44147C1CA7}"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CF8B96B-8744-4588-803A-B79542838A74}" type="datetimeFigureOut">
              <a:rPr lang="ru-RU" smtClean="0"/>
              <a:pPr/>
              <a:t>20.04.2022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24AE39E-6127-4C03-80F1-DE44147C1CA7}"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CF8B96B-8744-4588-803A-B79542838A74}" type="datetimeFigureOut">
              <a:rPr lang="ru-RU" smtClean="0"/>
              <a:pPr/>
              <a:t>20.04.2022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24AE39E-6127-4C03-80F1-DE44147C1CA7}"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ACF8B96B-8744-4588-803A-B79542838A74}" type="datetimeFigureOut">
              <a:rPr lang="ru-RU" smtClean="0"/>
              <a:pPr/>
              <a:t>20.04.2022</a:t>
            </a:fld>
            <a:endParaRPr lang="ru-RU" dirty="0"/>
          </a:p>
        </p:txBody>
      </p:sp>
      <p:sp>
        <p:nvSpPr>
          <p:cNvPr id="9" name="Номер слайда 8"/>
          <p:cNvSpPr>
            <a:spLocks noGrp="1"/>
          </p:cNvSpPr>
          <p:nvPr>
            <p:ph type="sldNum" sz="quarter" idx="15"/>
          </p:nvPr>
        </p:nvSpPr>
        <p:spPr/>
        <p:txBody>
          <a:bodyPr rtlCol="0"/>
          <a:lstStyle/>
          <a:p>
            <a:fld id="{B24AE39E-6127-4C03-80F1-DE44147C1CA7}"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ACF8B96B-8744-4588-803A-B79542838A74}" type="datetimeFigureOut">
              <a:rPr lang="ru-RU" smtClean="0"/>
              <a:pPr/>
              <a:t>20.04.2022</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B24AE39E-6127-4C03-80F1-DE44147C1CA7}"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CF8B96B-8744-4588-803A-B79542838A74}" type="datetimeFigureOut">
              <a:rPr lang="ru-RU" smtClean="0"/>
              <a:pPr/>
              <a:t>20.04.2022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24AE39E-6127-4C03-80F1-DE44147C1CA7}"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ACF8B96B-8744-4588-803A-B79542838A74}" type="datetimeFigureOut">
              <a:rPr lang="ru-RU" smtClean="0"/>
              <a:pPr/>
              <a:t>20.04.2022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24AE39E-6127-4C03-80F1-DE44147C1CA7}"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ACF8B96B-8744-4588-803A-B79542838A74}" type="datetimeFigureOut">
              <a:rPr lang="ru-RU" smtClean="0"/>
              <a:pPr/>
              <a:t>20.04.2022</a:t>
            </a:fld>
            <a:endParaRPr lang="ru-RU" dirty="0"/>
          </a:p>
        </p:txBody>
      </p:sp>
      <p:sp>
        <p:nvSpPr>
          <p:cNvPr id="7" name="Номер слайда 6"/>
          <p:cNvSpPr>
            <a:spLocks noGrp="1"/>
          </p:cNvSpPr>
          <p:nvPr>
            <p:ph type="sldNum" sz="quarter" idx="11"/>
          </p:nvPr>
        </p:nvSpPr>
        <p:spPr/>
        <p:txBody>
          <a:bodyPr rtlCol="0"/>
          <a:lstStyle/>
          <a:p>
            <a:fld id="{B24AE39E-6127-4C03-80F1-DE44147C1CA7}"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F8B96B-8744-4588-803A-B79542838A74}" type="datetimeFigureOut">
              <a:rPr lang="ru-RU" smtClean="0"/>
              <a:pPr/>
              <a:t>20.04.2022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24AE39E-6127-4C03-80F1-DE44147C1CA7}"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ACF8B96B-8744-4588-803A-B79542838A74}" type="datetimeFigureOut">
              <a:rPr lang="ru-RU" smtClean="0"/>
              <a:pPr/>
              <a:t>20.04.2022</a:t>
            </a:fld>
            <a:endParaRPr lang="ru-RU" dirty="0"/>
          </a:p>
        </p:txBody>
      </p:sp>
      <p:sp>
        <p:nvSpPr>
          <p:cNvPr id="22" name="Номер слайда 21"/>
          <p:cNvSpPr>
            <a:spLocks noGrp="1"/>
          </p:cNvSpPr>
          <p:nvPr>
            <p:ph type="sldNum" sz="quarter" idx="15"/>
          </p:nvPr>
        </p:nvSpPr>
        <p:spPr/>
        <p:txBody>
          <a:bodyPr rtlCol="0"/>
          <a:lstStyle/>
          <a:p>
            <a:fld id="{B24AE39E-6127-4C03-80F1-DE44147C1CA7}"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ACF8B96B-8744-4588-803A-B79542838A74}" type="datetimeFigureOut">
              <a:rPr lang="ru-RU" smtClean="0"/>
              <a:pPr/>
              <a:t>20.04.2022</a:t>
            </a:fld>
            <a:endParaRPr lang="ru-RU" dirty="0"/>
          </a:p>
        </p:txBody>
      </p:sp>
      <p:sp>
        <p:nvSpPr>
          <p:cNvPr id="18" name="Номер слайда 17"/>
          <p:cNvSpPr>
            <a:spLocks noGrp="1"/>
          </p:cNvSpPr>
          <p:nvPr>
            <p:ph type="sldNum" sz="quarter" idx="11"/>
          </p:nvPr>
        </p:nvSpPr>
        <p:spPr/>
        <p:txBody>
          <a:bodyPr rtlCol="0"/>
          <a:lstStyle/>
          <a:p>
            <a:fld id="{B24AE39E-6127-4C03-80F1-DE44147C1CA7}"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CF8B96B-8744-4588-803A-B79542838A74}" type="datetimeFigureOut">
              <a:rPr lang="ru-RU" smtClean="0"/>
              <a:pPr/>
              <a:t>20.04.2022</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24AE39E-6127-4C03-80F1-DE44147C1CA7}"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7356" y="1500174"/>
            <a:ext cx="6915096" cy="4033169"/>
          </a:xfrm>
        </p:spPr>
        <p:txBody>
          <a:bodyPr>
            <a:normAutofit fontScale="90000"/>
          </a:bodyPr>
          <a:lstStyle/>
          <a:p>
            <a:pPr algn="ctr"/>
            <a:r>
              <a:rPr lang="ru-RU" dirty="0" smtClean="0"/>
              <a:t>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b="1" dirty="0" smtClean="0">
                <a:solidFill>
                  <a:schemeClr val="tx1"/>
                </a:solidFill>
                <a:latin typeface="Times New Roman" panose="02020603050405020304" pitchFamily="18" charset="0"/>
                <a:cs typeface="Times New Roman" panose="02020603050405020304" pitchFamily="18" charset="0"/>
              </a:rPr>
              <a:t>«Видовое разнообразие игры в дошкольном возрасте с </a:t>
            </a:r>
            <a:r>
              <a:rPr lang="ru-RU" b="1" smtClean="0">
                <a:solidFill>
                  <a:schemeClr val="tx1"/>
                </a:solidFill>
                <a:latin typeface="Times New Roman" panose="02020603050405020304" pitchFamily="18" charset="0"/>
                <a:cs typeface="Times New Roman" panose="02020603050405020304" pitchFamily="18" charset="0"/>
              </a:rPr>
              <a:t>учетом онтогенеза</a:t>
            </a:r>
            <a:r>
              <a:rPr lang="ru-RU" smtClean="0">
                <a:solidFill>
                  <a:schemeClr val="tx1"/>
                </a:solidFill>
                <a:latin typeface="Times New Roman" panose="02020603050405020304" pitchFamily="18" charset="0"/>
                <a:cs typeface="Times New Roman" panose="02020603050405020304" pitchFamily="18" charset="0"/>
              </a:rPr>
              <a:t>»</a:t>
            </a:r>
            <a:r>
              <a:rPr lang="ru-RU" b="1" dirty="0" smtClean="0">
                <a:solidFill>
                  <a:schemeClr val="tx1"/>
                </a:solidFill>
                <a:latin typeface="Times New Roman" panose="02020603050405020304" pitchFamily="18" charset="0"/>
                <a:cs typeface="Times New Roman" panose="02020603050405020304" pitchFamily="18" charset="0"/>
              </a:rPr>
              <a:t/>
            </a:r>
            <a:br>
              <a:rPr lang="ru-RU" b="1" dirty="0" smtClean="0">
                <a:solidFill>
                  <a:schemeClr val="tx1"/>
                </a:solidFill>
                <a:latin typeface="Times New Roman" panose="02020603050405020304" pitchFamily="18" charset="0"/>
                <a:cs typeface="Times New Roman" panose="02020603050405020304" pitchFamily="18" charset="0"/>
              </a:rPr>
            </a:br>
            <a:r>
              <a:rPr lang="ru-RU" b="1" dirty="0" smtClean="0">
                <a:solidFill>
                  <a:schemeClr val="tx1"/>
                </a:solidFill>
                <a:latin typeface="Times New Roman" panose="02020603050405020304" pitchFamily="18" charset="0"/>
                <a:cs typeface="Times New Roman" panose="02020603050405020304" pitchFamily="18" charset="0"/>
              </a:rPr>
              <a:t/>
            </a:r>
            <a:br>
              <a:rPr lang="ru-RU" b="1" dirty="0" smtClean="0">
                <a:solidFill>
                  <a:schemeClr val="tx1"/>
                </a:solidFill>
                <a:latin typeface="Times New Roman" panose="02020603050405020304" pitchFamily="18" charset="0"/>
                <a:cs typeface="Times New Roman" panose="02020603050405020304" pitchFamily="18" charset="0"/>
              </a:rPr>
            </a:br>
            <a:r>
              <a:rPr lang="ru-RU" b="1" dirty="0" smtClean="0">
                <a:solidFill>
                  <a:schemeClr val="tx1"/>
                </a:solidFill>
                <a:latin typeface="Times New Roman" panose="02020603050405020304" pitchFamily="18" charset="0"/>
                <a:cs typeface="Times New Roman" panose="02020603050405020304" pitchFamily="18" charset="0"/>
              </a:rPr>
              <a:t/>
            </a:r>
            <a:br>
              <a:rPr lang="ru-RU" b="1" dirty="0" smtClean="0">
                <a:solidFill>
                  <a:schemeClr val="tx1"/>
                </a:solidFill>
                <a:latin typeface="Times New Roman" panose="02020603050405020304" pitchFamily="18" charset="0"/>
                <a:cs typeface="Times New Roman" panose="02020603050405020304" pitchFamily="18" charset="0"/>
              </a:rPr>
            </a:br>
            <a:r>
              <a:rPr lang="ru-RU" b="1" dirty="0">
                <a:solidFill>
                  <a:schemeClr val="tx1"/>
                </a:solidFill>
                <a:latin typeface="Times New Roman" panose="02020603050405020304" pitchFamily="18" charset="0"/>
                <a:cs typeface="Times New Roman" panose="02020603050405020304" pitchFamily="18" charset="0"/>
              </a:rPr>
              <a:t/>
            </a:r>
            <a:br>
              <a:rPr lang="ru-RU" b="1" dirty="0">
                <a:solidFill>
                  <a:schemeClr val="tx1"/>
                </a:solidFill>
                <a:latin typeface="Times New Roman" panose="02020603050405020304" pitchFamily="18" charset="0"/>
                <a:cs typeface="Times New Roman" panose="02020603050405020304" pitchFamily="18" charset="0"/>
              </a:rPr>
            </a:br>
            <a:r>
              <a:rPr lang="ru-RU" b="1" dirty="0" smtClean="0">
                <a:solidFill>
                  <a:schemeClr val="tx1"/>
                </a:solidFill>
                <a:latin typeface="Times New Roman" panose="02020603050405020304" pitchFamily="18" charset="0"/>
                <a:cs typeface="Times New Roman" panose="02020603050405020304" pitchFamily="18" charset="0"/>
              </a:rPr>
              <a:t>25.11.2019 г.</a:t>
            </a: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85984" y="285728"/>
            <a:ext cx="5786478" cy="70788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Муниципальный проект «Лаборатория игры»</a:t>
            </a:r>
          </a:p>
          <a:p>
            <a:pPr algn="ctr"/>
            <a:r>
              <a:rPr lang="ru-RU" sz="2000" b="1" dirty="0" smtClean="0">
                <a:latin typeface="Times New Roman" pitchFamily="18" charset="0"/>
                <a:cs typeface="Times New Roman" pitchFamily="18" charset="0"/>
              </a:rPr>
              <a:t>2019 – 2020 гг.</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632922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Развитие игры (Е.Кравцова</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14282" y="1000108"/>
            <a:ext cx="8443914" cy="5643602"/>
          </a:xfrm>
        </p:spPr>
        <p:txBody>
          <a:bodyPr>
            <a:normAutofit fontScale="47500" lnSpcReduction="20000"/>
          </a:bodyPr>
          <a:lstStyle/>
          <a:p>
            <a:pPr marL="0" indent="0" algn="ctr">
              <a:buNone/>
            </a:pPr>
            <a:r>
              <a:rPr lang="ru-RU" sz="4400" b="1" dirty="0" smtClean="0">
                <a:latin typeface="Times New Roman" panose="02020603050405020304" pitchFamily="18" charset="0"/>
                <a:cs typeface="Times New Roman" panose="02020603050405020304" pitchFamily="18" charset="0"/>
              </a:rPr>
              <a:t>Режиссерская игра (3-</a:t>
            </a:r>
            <a:r>
              <a:rPr lang="ru-RU" sz="4400" dirty="0" smtClean="0">
                <a:latin typeface="Times New Roman" panose="02020603050405020304" pitchFamily="18" charset="0"/>
                <a:cs typeface="Times New Roman" panose="02020603050405020304" pitchFamily="18" charset="0"/>
              </a:rPr>
              <a:t>4 года</a:t>
            </a:r>
            <a:r>
              <a:rPr lang="ru-RU" sz="4400" b="1" dirty="0" smtClean="0">
                <a:latin typeface="Times New Roman" panose="02020603050405020304" pitchFamily="18" charset="0"/>
                <a:cs typeface="Times New Roman" panose="02020603050405020304" pitchFamily="18" charset="0"/>
              </a:rPr>
              <a:t>)</a:t>
            </a:r>
          </a:p>
          <a:p>
            <a:pPr marL="0" indent="0" algn="ctr">
              <a:buNone/>
            </a:pPr>
            <a:r>
              <a:rPr lang="ru-RU" sz="4400" b="1" dirty="0" smtClean="0">
                <a:latin typeface="Times New Roman" panose="02020603050405020304" pitchFamily="18" charset="0"/>
                <a:cs typeface="Times New Roman" panose="02020603050405020304" pitchFamily="18" charset="0"/>
              </a:rPr>
              <a:t>(«первый вид </a:t>
            </a:r>
            <a:r>
              <a:rPr lang="ru-RU" sz="4400" dirty="0" smtClean="0">
                <a:latin typeface="Times New Roman" panose="02020603050405020304" pitchFamily="18" charset="0"/>
                <a:cs typeface="Times New Roman" panose="02020603050405020304" pitchFamily="18" charset="0"/>
              </a:rPr>
              <a:t>игры</a:t>
            </a:r>
            <a:r>
              <a:rPr lang="ru-RU" sz="4400" b="1" dirty="0" smtClean="0">
                <a:latin typeface="Times New Roman" panose="02020603050405020304" pitchFamily="18" charset="0"/>
                <a:cs typeface="Times New Roman" panose="02020603050405020304" pitchFamily="18" charset="0"/>
              </a:rPr>
              <a:t>, без которой последующие формы игры не разовьются». Е.Кравцова):</a:t>
            </a:r>
          </a:p>
          <a:p>
            <a:pPr marL="0" indent="0">
              <a:buNone/>
            </a:pPr>
            <a:r>
              <a:rPr lang="ru-RU" sz="4400" i="1" dirty="0" smtClean="0">
                <a:latin typeface="Times New Roman" panose="02020603050405020304" pitchFamily="18" charset="0"/>
                <a:cs typeface="Times New Roman" panose="02020603050405020304" pitchFamily="18" charset="0"/>
              </a:rPr>
              <a:t>Характерные особенности: </a:t>
            </a:r>
            <a:r>
              <a:rPr lang="ru-RU" sz="4400" dirty="0" smtClean="0">
                <a:latin typeface="Times New Roman" panose="02020603050405020304" pitchFamily="18" charset="0"/>
                <a:cs typeface="Times New Roman" panose="02020603050405020304" pitchFamily="18" charset="0"/>
              </a:rPr>
              <a:t>индивидуальна; требует  обособленного пространства; игрушки/заместители – средства реализации сюжета; ребенок говорит от имени игрушки – не берет на себя роль, режиссирует; придумывает мизансцены («это дорога»); двигает мелкие предметы и озвучивает их.</a:t>
            </a:r>
          </a:p>
          <a:p>
            <a:pPr marL="0" indent="0">
              <a:buNone/>
            </a:pPr>
            <a:r>
              <a:rPr lang="ru-RU" sz="4400" i="1" dirty="0" smtClean="0">
                <a:latin typeface="Times New Roman" panose="02020603050405020304" pitchFamily="18" charset="0"/>
                <a:cs typeface="Times New Roman" panose="02020603050405020304" pitchFamily="18" charset="0"/>
              </a:rPr>
              <a:t>Основной навык: </a:t>
            </a:r>
            <a:r>
              <a:rPr lang="ru-RU" sz="4400" b="1" dirty="0" smtClean="0">
                <a:latin typeface="Times New Roman" panose="02020603050405020304" pitchFamily="18" charset="0"/>
                <a:cs typeface="Times New Roman" panose="02020603050405020304" pitchFamily="18" charset="0"/>
              </a:rPr>
              <a:t>соединять предметы по смыслу </a:t>
            </a:r>
            <a:r>
              <a:rPr lang="ru-RU" sz="4400" dirty="0" smtClean="0">
                <a:latin typeface="Times New Roman" panose="02020603050405020304" pitchFamily="18" charset="0"/>
                <a:cs typeface="Times New Roman" panose="02020603050405020304" pitchFamily="18" charset="0"/>
              </a:rPr>
              <a:t>и самостоятельно </a:t>
            </a:r>
            <a:r>
              <a:rPr lang="ru-RU" sz="4400" b="1" dirty="0" smtClean="0">
                <a:latin typeface="Times New Roman" panose="02020603050405020304" pitchFamily="18" charset="0"/>
                <a:cs typeface="Times New Roman" panose="02020603050405020304" pitchFamily="18" charset="0"/>
              </a:rPr>
              <a:t>конструировать сюжет</a:t>
            </a:r>
          </a:p>
          <a:p>
            <a:pPr marL="0" indent="0">
              <a:buNone/>
            </a:pPr>
            <a:endParaRPr lang="ru-RU" sz="4400" b="1" u="sng" dirty="0" smtClean="0">
              <a:latin typeface="Times New Roman" panose="02020603050405020304" pitchFamily="18" charset="0"/>
              <a:cs typeface="Times New Roman" panose="02020603050405020304" pitchFamily="18" charset="0"/>
            </a:endParaRPr>
          </a:p>
          <a:p>
            <a:pPr marL="0" indent="0">
              <a:buNone/>
            </a:pPr>
            <a:endParaRPr lang="ru-RU" sz="4400" b="1" u="sng" dirty="0" smtClean="0">
              <a:latin typeface="Times New Roman" panose="02020603050405020304" pitchFamily="18" charset="0"/>
              <a:cs typeface="Times New Roman" panose="02020603050405020304" pitchFamily="18" charset="0"/>
            </a:endParaRPr>
          </a:p>
          <a:p>
            <a:pPr marL="0" indent="0" algn="ctr">
              <a:buNone/>
            </a:pPr>
            <a:endParaRPr lang="ru-RU" sz="4400" dirty="0" smtClean="0">
              <a:latin typeface="Times New Roman" panose="02020603050405020304" pitchFamily="18" charset="0"/>
              <a:cs typeface="Times New Roman" panose="02020603050405020304" pitchFamily="18" charset="0"/>
            </a:endParaRPr>
          </a:p>
          <a:p>
            <a:pPr>
              <a:buNone/>
            </a:pPr>
            <a:endParaRPr lang="ru-RU" sz="4400" dirty="0" smtClean="0">
              <a:latin typeface="Times New Roman" panose="02020603050405020304" pitchFamily="18" charset="0"/>
              <a:cs typeface="Times New Roman" panose="02020603050405020304" pitchFamily="18" charset="0"/>
            </a:endParaRPr>
          </a:p>
          <a:p>
            <a:pPr>
              <a:buNone/>
            </a:pPr>
            <a:endParaRPr lang="ru-RU" sz="4400" dirty="0" smtClean="0">
              <a:latin typeface="Times New Roman" panose="02020603050405020304" pitchFamily="18" charset="0"/>
              <a:cs typeface="Times New Roman" panose="02020603050405020304" pitchFamily="18" charset="0"/>
            </a:endParaRPr>
          </a:p>
          <a:p>
            <a:pPr marL="0" indent="0">
              <a:buNone/>
            </a:pPr>
            <a:endParaRPr lang="ru-RU" b="1" dirty="0" smtClean="0">
              <a:latin typeface="Times New Roman" panose="02020603050405020304" pitchFamily="18" charset="0"/>
              <a:cs typeface="Times New Roman" panose="02020603050405020304" pitchFamily="18" charset="0"/>
            </a:endParaRPr>
          </a:p>
          <a:p>
            <a:pPr marL="0" indent="0">
              <a:buNone/>
            </a:pPr>
            <a:endParaRPr lang="ru-RU" b="1" dirty="0">
              <a:latin typeface="Times New Roman" panose="02020603050405020304" pitchFamily="18" charset="0"/>
              <a:cs typeface="Times New Roman" panose="02020603050405020304" pitchFamily="18" charset="0"/>
            </a:endParaRPr>
          </a:p>
          <a:p>
            <a:pPr marL="0" indent="0">
              <a:buNone/>
            </a:pPr>
            <a:r>
              <a:rPr lang="ru-RU" sz="3400" b="1" dirty="0" smtClean="0">
                <a:latin typeface="Times New Roman" panose="02020603050405020304" pitchFamily="18" charset="0"/>
                <a:cs typeface="Times New Roman" panose="02020603050405020304" pitchFamily="18" charset="0"/>
              </a:rPr>
              <a:t> </a:t>
            </a:r>
            <a:endParaRPr lang="ru-RU" sz="3400" b="1" dirty="0">
              <a:latin typeface="Times New Roman" panose="02020603050405020304" pitchFamily="18" charset="0"/>
              <a:cs typeface="Times New Roman" panose="02020603050405020304" pitchFamily="18" charset="0"/>
            </a:endParaRPr>
          </a:p>
        </p:txBody>
      </p:sp>
      <p:pic>
        <p:nvPicPr>
          <p:cNvPr id="27651" name="Picture 3" descr="C:\Program Files\Microsoft Office\MEDIA\CAGCAT10\j0299125.wmf"/>
          <p:cNvPicPr>
            <a:picLocks noChangeAspect="1" noChangeArrowheads="1"/>
          </p:cNvPicPr>
          <p:nvPr/>
        </p:nvPicPr>
        <p:blipFill>
          <a:blip r:embed="rId2"/>
          <a:srcRect r="15575" b="60423"/>
          <a:stretch>
            <a:fillRect/>
          </a:stretch>
        </p:blipFill>
        <p:spPr bwMode="auto">
          <a:xfrm>
            <a:off x="2143108" y="4286256"/>
            <a:ext cx="1643073" cy="1263903"/>
          </a:xfrm>
          <a:prstGeom prst="rect">
            <a:avLst/>
          </a:prstGeom>
          <a:noFill/>
        </p:spPr>
      </p:pic>
      <p:pic>
        <p:nvPicPr>
          <p:cNvPr id="27652" name="Picture 4" descr="C:\Program Files\Microsoft Office\MEDIA\CAGCAT10\j0295241.gif"/>
          <p:cNvPicPr>
            <a:picLocks noChangeAspect="1" noChangeArrowheads="1" noCrop="1"/>
          </p:cNvPicPr>
          <p:nvPr/>
        </p:nvPicPr>
        <p:blipFill>
          <a:blip r:embed="rId3"/>
          <a:srcRect/>
          <a:stretch>
            <a:fillRect/>
          </a:stretch>
        </p:blipFill>
        <p:spPr bwMode="auto">
          <a:xfrm>
            <a:off x="5429256" y="4143380"/>
            <a:ext cx="1071570" cy="1584716"/>
          </a:xfrm>
          <a:prstGeom prst="rect">
            <a:avLst/>
          </a:prstGeom>
          <a:noFill/>
        </p:spPr>
      </p:pic>
      <p:cxnSp>
        <p:nvCxnSpPr>
          <p:cNvPr id="14" name="Прямая со стрелкой 13"/>
          <p:cNvCxnSpPr/>
          <p:nvPr/>
        </p:nvCxnSpPr>
        <p:spPr>
          <a:xfrm>
            <a:off x="3929058" y="4786322"/>
            <a:ext cx="135732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14414" y="5715016"/>
            <a:ext cx="6286544" cy="830997"/>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Что общего у ворона и письменного стола?</a:t>
            </a:r>
          </a:p>
          <a:p>
            <a:pPr algn="ctr"/>
            <a:r>
              <a:rPr lang="ru-RU" sz="2400" dirty="0" err="1" smtClean="0">
                <a:latin typeface="Times New Roman" pitchFamily="18" charset="0"/>
                <a:cs typeface="Times New Roman" pitchFamily="18" charset="0"/>
              </a:rPr>
              <a:t>Л.Керролл</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98421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457200" y="274638"/>
            <a:ext cx="7467600" cy="654032"/>
          </a:xfrm>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071670" y="214290"/>
            <a:ext cx="4572032" cy="461665"/>
          </a:xfrm>
          <a:prstGeom prst="rect">
            <a:avLst/>
          </a:prstGeom>
        </p:spPr>
        <p:txBody>
          <a:bodyPr wrap="square">
            <a:spAutoFit/>
          </a:bodyPr>
          <a:lstStyle/>
          <a:p>
            <a:pPr algn="ctr"/>
            <a:r>
              <a:rPr lang="ru-RU" sz="2400" b="1" dirty="0" smtClean="0">
                <a:latin typeface="Times New Roman" panose="02020603050405020304" pitchFamily="18" charset="0"/>
                <a:cs typeface="Times New Roman" panose="02020603050405020304" pitchFamily="18" charset="0"/>
              </a:rPr>
              <a:t>Режиссерская игра (3-</a:t>
            </a:r>
            <a:r>
              <a:rPr lang="ru-RU" sz="2400" dirty="0" smtClean="0">
                <a:latin typeface="Times New Roman" panose="02020603050405020304" pitchFamily="18" charset="0"/>
                <a:cs typeface="Times New Roman" panose="02020603050405020304" pitchFamily="18" charset="0"/>
              </a:rPr>
              <a:t>4 года)</a:t>
            </a:r>
          </a:p>
        </p:txBody>
      </p:sp>
      <p:sp>
        <p:nvSpPr>
          <p:cNvPr id="8" name="TextBox 7"/>
          <p:cNvSpPr txBox="1"/>
          <p:nvPr/>
        </p:nvSpPr>
        <p:spPr>
          <a:xfrm>
            <a:off x="357158" y="714356"/>
            <a:ext cx="8072494" cy="5940088"/>
          </a:xfrm>
          <a:prstGeom prst="rect">
            <a:avLst/>
          </a:prstGeom>
          <a:noFill/>
        </p:spPr>
        <p:txBody>
          <a:bodyPr wrap="square" rtlCol="0">
            <a:spAutoFit/>
          </a:bodyPr>
          <a:lstStyle/>
          <a:p>
            <a:r>
              <a:rPr lang="ru-RU" sz="2000" i="1" dirty="0" smtClean="0">
                <a:latin typeface="Times New Roman" pitchFamily="18" charset="0"/>
                <a:cs typeface="Times New Roman" pitchFamily="18" charset="0"/>
              </a:rPr>
              <a:t>Условия:</a:t>
            </a:r>
          </a:p>
          <a:p>
            <a:pPr>
              <a:buFont typeface="Wingdings" pitchFamily="2" charset="2"/>
              <a:buChar char="Ø"/>
            </a:pPr>
            <a:r>
              <a:rPr lang="ru-RU" sz="2000" dirty="0" smtClean="0">
                <a:latin typeface="Times New Roman" pitchFamily="18" charset="0"/>
                <a:cs typeface="Times New Roman" pitchFamily="18" charset="0"/>
              </a:rPr>
              <a:t> Организация особого места для игры («Я в домике»): ширмы, ограниченное пространство на полу, под мебелью, коробки, поля</a:t>
            </a:r>
          </a:p>
          <a:p>
            <a:pPr algn="ctr"/>
            <a:r>
              <a:rPr lang="ru-RU" sz="2000" u="sng" dirty="0" smtClean="0">
                <a:latin typeface="Times New Roman" pitchFamily="18" charset="0"/>
                <a:cs typeface="Times New Roman" pitchFamily="18" charset="0"/>
              </a:rPr>
              <a:t>Требования к пространству режиссерской игры:</a:t>
            </a:r>
          </a:p>
          <a:p>
            <a:pPr>
              <a:buFontTx/>
              <a:buChar char="-"/>
            </a:pPr>
            <a:r>
              <a:rPr lang="ru-RU" sz="2000" dirty="0" smtClean="0">
                <a:latin typeface="Times New Roman" pitchFamily="18" charset="0"/>
                <a:cs typeface="Times New Roman" pitchFamily="18" charset="0"/>
              </a:rPr>
              <a:t>небольшое, в поле зрения играющего;</a:t>
            </a:r>
          </a:p>
          <a:p>
            <a:pPr>
              <a:buFontTx/>
              <a:buChar char="-"/>
            </a:pPr>
            <a:r>
              <a:rPr lang="ru-RU" sz="2000" dirty="0" smtClean="0">
                <a:latin typeface="Times New Roman" pitchFamily="18" charset="0"/>
                <a:cs typeface="Times New Roman" pitchFamily="18" charset="0"/>
              </a:rPr>
              <a:t> подход для играющего с разных сторон;</a:t>
            </a:r>
          </a:p>
          <a:p>
            <a:pPr>
              <a:buFontTx/>
              <a:buChar char="-"/>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малоопределенное</a:t>
            </a:r>
            <a:r>
              <a:rPr lang="ru-RU" sz="2000" dirty="0" smtClean="0">
                <a:latin typeface="Times New Roman" pitchFamily="18" charset="0"/>
                <a:cs typeface="Times New Roman" pitchFamily="18" charset="0"/>
              </a:rPr>
              <a:t> (для адаптации к своему уникальному сюжету).</a:t>
            </a:r>
          </a:p>
          <a:p>
            <a:pPr>
              <a:buFont typeface="Wingdings" pitchFamily="2" charset="2"/>
              <a:buChar char="Ø"/>
            </a:pPr>
            <a:r>
              <a:rPr lang="ru-RU" sz="2000" dirty="0" smtClean="0">
                <a:latin typeface="Times New Roman" pitchFamily="18" charset="0"/>
                <a:cs typeface="Times New Roman" pitchFamily="18" charset="0"/>
              </a:rPr>
              <a:t> Мелкий игровой, заместители, неопределенные предметы.</a:t>
            </a:r>
          </a:p>
          <a:p>
            <a:pPr>
              <a:buFont typeface="Wingdings" pitchFamily="2" charset="2"/>
              <a:buChar char="Ø"/>
            </a:pPr>
            <a:r>
              <a:rPr lang="ru-RU" sz="2000" dirty="0" smtClean="0">
                <a:latin typeface="Times New Roman" pitchFamily="18" charset="0"/>
                <a:cs typeface="Times New Roman" pitchFamily="18" charset="0"/>
              </a:rPr>
              <a:t> Руководство игрой с позиции «благодарного зрителя» (+уточняющие вопросы взрослого к играющему + «вопросы-ответы»).</a:t>
            </a:r>
          </a:p>
          <a:p>
            <a:endParaRPr lang="ru-RU" sz="2000"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Что  отображают в игре:</a:t>
            </a:r>
          </a:p>
          <a:p>
            <a:pPr>
              <a:buFontTx/>
              <a:buChar char="-"/>
            </a:pPr>
            <a:r>
              <a:rPr lang="ru-RU" sz="2000" dirty="0" smtClean="0">
                <a:latin typeface="Times New Roman" pitchFamily="18" charset="0"/>
                <a:cs typeface="Times New Roman" pitchFamily="18" charset="0"/>
              </a:rPr>
              <a:t>Бытовые ситуации</a:t>
            </a:r>
          </a:p>
          <a:p>
            <a:pPr>
              <a:buFontTx/>
              <a:buChar char="-"/>
            </a:pPr>
            <a:r>
              <a:rPr lang="ru-RU" sz="2000" dirty="0" smtClean="0">
                <a:latin typeface="Times New Roman" pitchFamily="18" charset="0"/>
                <a:cs typeface="Times New Roman" pitchFamily="18" charset="0"/>
              </a:rPr>
              <a:t>Сюжеты сказок, мультфильмов, телепередач.</a:t>
            </a:r>
          </a:p>
          <a:p>
            <a:pPr>
              <a:buFontTx/>
              <a:buChar char="-"/>
            </a:pPr>
            <a:endParaRPr lang="ru-RU" sz="2000" i="1"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Негативные факторы: </a:t>
            </a:r>
            <a:r>
              <a:rPr lang="ru-RU" sz="2000" dirty="0" smtClean="0">
                <a:latin typeface="Times New Roman" pitchFamily="18" charset="0"/>
                <a:cs typeface="Times New Roman" pitchFamily="18" charset="0"/>
              </a:rPr>
              <a:t>проработанные игрушки, скудность и однообразие социального опыта, придуманные кем-то за него сюжеты.</a:t>
            </a:r>
          </a:p>
          <a:p>
            <a:r>
              <a:rPr lang="ru-RU" sz="2000" i="1" dirty="0" smtClean="0">
                <a:latin typeface="Times New Roman" pitchFamily="18" charset="0"/>
                <a:cs typeface="Times New Roman" pitchFamily="18" charset="0"/>
              </a:rPr>
              <a:t> </a:t>
            </a:r>
          </a:p>
          <a:p>
            <a:pPr algn="ct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357166"/>
            <a:ext cx="8143932"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Режиссерская игра – школа управления</a:t>
            </a:r>
            <a:endParaRPr lang="ru-RU" sz="2400" b="1" dirty="0">
              <a:latin typeface="Times New Roman" pitchFamily="18" charset="0"/>
              <a:cs typeface="Times New Roman" pitchFamily="18" charset="0"/>
            </a:endParaRPr>
          </a:p>
        </p:txBody>
      </p:sp>
      <p:sp>
        <p:nvSpPr>
          <p:cNvPr id="5" name="TextBox 4"/>
          <p:cNvSpPr txBox="1"/>
          <p:nvPr/>
        </p:nvSpPr>
        <p:spPr>
          <a:xfrm>
            <a:off x="428596" y="1214422"/>
            <a:ext cx="7929618" cy="4524315"/>
          </a:xfrm>
          <a:prstGeom prst="rect">
            <a:avLst/>
          </a:prstGeom>
          <a:noFill/>
        </p:spPr>
        <p:txBody>
          <a:bodyPr wrap="square" rtlCol="0">
            <a:spAutoFit/>
          </a:bodyPr>
          <a:lstStyle/>
          <a:p>
            <a:r>
              <a:rPr lang="ru-RU" sz="2400" b="1" dirty="0" err="1" smtClean="0">
                <a:latin typeface="Times New Roman" pitchFamily="18" charset="0"/>
                <a:cs typeface="Times New Roman" pitchFamily="18" charset="0"/>
              </a:rPr>
              <a:t>Недоиграли</a:t>
            </a:r>
            <a:r>
              <a:rPr lang="ru-RU" sz="2400" b="1" dirty="0" smtClean="0">
                <a:latin typeface="Times New Roman" pitchFamily="18" charset="0"/>
                <a:cs typeface="Times New Roman" pitchFamily="18" charset="0"/>
              </a:rPr>
              <a:t>:</a:t>
            </a:r>
          </a:p>
          <a:p>
            <a:pPr marL="457200" indent="-457200">
              <a:buAutoNum type="arabicPeriod"/>
            </a:pPr>
            <a:r>
              <a:rPr lang="ru-RU" sz="2400" dirty="0" smtClean="0">
                <a:latin typeface="Times New Roman" pitchFamily="18" charset="0"/>
                <a:cs typeface="Times New Roman" pitchFamily="18" charset="0"/>
              </a:rPr>
              <a:t>Не умеют управлять собой</a:t>
            </a:r>
          </a:p>
          <a:p>
            <a:pPr marL="457200" indent="-457200">
              <a:buAutoNum type="arabicPeriod"/>
            </a:pPr>
            <a:r>
              <a:rPr lang="ru-RU" sz="2400" dirty="0" smtClean="0">
                <a:latin typeface="Times New Roman" pitchFamily="18" charset="0"/>
                <a:cs typeface="Times New Roman" pitchFamily="18" charset="0"/>
              </a:rPr>
              <a:t>Не умеют управлять другими людьми</a:t>
            </a:r>
          </a:p>
          <a:p>
            <a:pPr marL="457200" indent="-457200">
              <a:buAutoNum type="arabicPeriod"/>
            </a:pPr>
            <a:r>
              <a:rPr lang="ru-RU" sz="2400" dirty="0" smtClean="0">
                <a:latin typeface="Times New Roman" pitchFamily="18" charset="0"/>
                <a:cs typeface="Times New Roman" pitchFamily="18" charset="0"/>
              </a:rPr>
              <a:t>Не умеют писать сочинения (трудности в развитии сюжета)</a:t>
            </a:r>
          </a:p>
          <a:p>
            <a:pPr marL="457200" indent="-457200">
              <a:buAutoNum type="arabicPeriod"/>
            </a:pPr>
            <a:r>
              <a:rPr lang="ru-RU" sz="2400" dirty="0" smtClean="0">
                <a:latin typeface="Times New Roman" pitchFamily="18" charset="0"/>
                <a:cs typeface="Times New Roman" pitchFamily="18" charset="0"/>
              </a:rPr>
              <a:t>Не умеют посмотреть на ситуацию со стороны </a:t>
            </a:r>
          </a:p>
          <a:p>
            <a:pPr marL="457200" indent="-457200"/>
            <a:endParaRPr lang="ru-RU" sz="2400" dirty="0" smtClean="0">
              <a:latin typeface="Times New Roman" pitchFamily="18" charset="0"/>
              <a:cs typeface="Times New Roman" pitchFamily="18" charset="0"/>
            </a:endParaRPr>
          </a:p>
          <a:p>
            <a:pPr marL="457200" indent="-457200"/>
            <a:r>
              <a:rPr lang="ru-RU" sz="2400" b="1" dirty="0" smtClean="0">
                <a:latin typeface="Times New Roman" pitchFamily="18" charset="0"/>
                <a:cs typeface="Times New Roman" pitchFamily="18" charset="0"/>
              </a:rPr>
              <a:t>«Переиграли»:</a:t>
            </a:r>
            <a:endParaRPr lang="ru-RU" sz="2400" b="1" dirty="0" smtClean="0">
              <a:latin typeface="Times New Roman" pitchFamily="18" charset="0"/>
              <a:cs typeface="Times New Roman" pitchFamily="18" charset="0"/>
            </a:endParaRPr>
          </a:p>
          <a:p>
            <a:pPr marL="457200" indent="-457200">
              <a:buAutoNum type="arabicPeriod"/>
            </a:pPr>
            <a:r>
              <a:rPr lang="ru-RU" sz="2400" dirty="0" smtClean="0">
                <a:latin typeface="Times New Roman" pitchFamily="18" charset="0"/>
                <a:cs typeface="Times New Roman" pitchFamily="18" charset="0"/>
              </a:rPr>
              <a:t>Желание управлять всеми и всем</a:t>
            </a:r>
          </a:p>
          <a:p>
            <a:pPr marL="457200" indent="-457200">
              <a:buAutoNum type="arabicPeriod"/>
            </a:pPr>
            <a:r>
              <a:rPr lang="ru-RU" sz="2400" dirty="0" smtClean="0">
                <a:latin typeface="Times New Roman" pitchFamily="18" charset="0"/>
                <a:cs typeface="Times New Roman" pitchFamily="18" charset="0"/>
              </a:rPr>
              <a:t>Вносят собственный смысл в ситуацию, не принимая смыслы, заложенные другими</a:t>
            </a:r>
          </a:p>
          <a:p>
            <a:pPr marL="457200" indent="-457200">
              <a:buAutoNum type="arabicPeriod"/>
            </a:pPr>
            <a:r>
              <a:rPr lang="ru-RU" sz="2400" dirty="0" smtClean="0">
                <a:latin typeface="Times New Roman" pitchFamily="18" charset="0"/>
                <a:cs typeface="Times New Roman" pitchFamily="18" charset="0"/>
              </a:rPr>
              <a:t>Не понимают других людей.</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85720" y="1214422"/>
            <a:ext cx="8507288" cy="5311781"/>
          </a:xfrm>
        </p:spPr>
        <p:txBody>
          <a:bodyPr>
            <a:normAutofit/>
          </a:bodyPr>
          <a:lstStyle/>
          <a:p>
            <a:pPr marL="0" indent="0">
              <a:buNone/>
            </a:pPr>
            <a:r>
              <a:rPr lang="ru-RU" i="1" dirty="0" smtClean="0">
                <a:latin typeface="Times New Roman" panose="02020603050405020304" pitchFamily="18" charset="0"/>
                <a:cs typeface="Times New Roman" panose="02020603050405020304" pitchFamily="18" charset="0"/>
              </a:rPr>
              <a:t>Характерные особенности: </a:t>
            </a:r>
            <a:r>
              <a:rPr lang="ru-RU" dirty="0" smtClean="0">
                <a:latin typeface="Times New Roman" panose="02020603050405020304" pitchFamily="18" charset="0"/>
                <a:cs typeface="Times New Roman" panose="02020603050405020304" pitchFamily="18" charset="0"/>
              </a:rPr>
              <a:t>перевоплощается в неодушевленный предмет, живое существо; называет себя от имени этого персонажа (я- кошка); передает характерные особенности и ключевые действия этого персонажа голосом, мимикой, поведением; наряжается; контекстная речь в рамках роли; индивидуальна или </a:t>
            </a:r>
            <a:r>
              <a:rPr lang="ru-RU" dirty="0" err="1" smtClean="0">
                <a:latin typeface="Times New Roman" panose="02020603050405020304" pitchFamily="18" charset="0"/>
                <a:cs typeface="Times New Roman" panose="02020603050405020304" pitchFamily="18" charset="0"/>
              </a:rPr>
              <a:t>коллективна</a:t>
            </a:r>
            <a:r>
              <a:rPr lang="ru-RU" dirty="0" smtClean="0">
                <a:latin typeface="Times New Roman" panose="02020603050405020304" pitchFamily="18" charset="0"/>
                <a:cs typeface="Times New Roman" panose="02020603050405020304" pitchFamily="18" charset="0"/>
              </a:rPr>
              <a:t>.</a:t>
            </a:r>
          </a:p>
          <a:p>
            <a:pPr marL="0" indent="0">
              <a:buNone/>
            </a:pPr>
            <a:r>
              <a:rPr lang="ru-RU" sz="2400" i="1" dirty="0" smtClean="0">
                <a:latin typeface="Times New Roman" panose="02020603050405020304" pitchFamily="18" charset="0"/>
                <a:cs typeface="Times New Roman" panose="02020603050405020304" pitchFamily="18" charset="0"/>
              </a:rPr>
              <a:t>Основной навык:</a:t>
            </a:r>
            <a:r>
              <a:rPr lang="ru-RU" i="1"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Перенос функции предмета (объекта), через </a:t>
            </a:r>
            <a:r>
              <a:rPr lang="ru-RU" sz="2400" b="1" dirty="0" err="1" smtClean="0">
                <a:latin typeface="Times New Roman" panose="02020603050405020304" pitchFamily="18" charset="0"/>
                <a:cs typeface="Times New Roman" panose="02020603050405020304" pitchFamily="18" charset="0"/>
              </a:rPr>
              <a:t>примеривание</a:t>
            </a:r>
            <a:r>
              <a:rPr lang="ru-RU" sz="2400" b="1" dirty="0" smtClean="0">
                <a:latin typeface="Times New Roman" panose="02020603050405020304" pitchFamily="18" charset="0"/>
                <a:cs typeface="Times New Roman" panose="02020603050405020304" pitchFamily="18" charset="0"/>
              </a:rPr>
              <a:t> «на себя» его образа </a:t>
            </a:r>
            <a:r>
              <a:rPr lang="ru-RU" sz="2400" dirty="0" smtClean="0">
                <a:latin typeface="Times New Roman" panose="02020603050405020304" pitchFamily="18" charset="0"/>
                <a:cs typeface="Times New Roman" panose="02020603050405020304" pitchFamily="18" charset="0"/>
              </a:rPr>
              <a:t>(«я трактор – я буду гудеть и все сбрасывать с дороги»), </a:t>
            </a:r>
            <a:r>
              <a:rPr lang="ru-RU" sz="2400" b="1" dirty="0" smtClean="0">
                <a:latin typeface="Times New Roman" panose="02020603050405020304" pitchFamily="18" charset="0"/>
                <a:cs typeface="Times New Roman" panose="02020603050405020304" pitchFamily="18" charset="0"/>
              </a:rPr>
              <a:t>подготовка к общению в рамках «роли». </a:t>
            </a:r>
            <a:r>
              <a:rPr lang="ru-RU" sz="2400" dirty="0" smtClean="0">
                <a:latin typeface="Times New Roman" panose="02020603050405020304" pitchFamily="18" charset="0"/>
                <a:cs typeface="Times New Roman" panose="02020603050405020304" pitchFamily="18" charset="0"/>
              </a:rPr>
              <a:t>Умение </a:t>
            </a:r>
            <a:r>
              <a:rPr lang="ru-RU" sz="2400" b="1" dirty="0" smtClean="0">
                <a:latin typeface="Times New Roman" panose="02020603050405020304" pitchFamily="18" charset="0"/>
                <a:cs typeface="Times New Roman" panose="02020603050405020304" pitchFamily="18" charset="0"/>
              </a:rPr>
              <a:t>«держать контекст».</a:t>
            </a:r>
          </a:p>
          <a:p>
            <a:endParaRPr lang="ru-RU" sz="24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571604" y="357166"/>
            <a:ext cx="6286544" cy="830997"/>
          </a:xfrm>
          <a:prstGeom prst="rect">
            <a:avLst/>
          </a:prstGeom>
        </p:spPr>
        <p:txBody>
          <a:bodyPr wrap="square">
            <a:spAutoFit/>
          </a:bodyPr>
          <a:lstStyle/>
          <a:p>
            <a:pPr algn="ctr"/>
            <a:r>
              <a:rPr lang="ru-RU" sz="2400" b="1" dirty="0" smtClean="0">
                <a:latin typeface="Times New Roman" panose="02020603050405020304" pitchFamily="18" charset="0"/>
                <a:cs typeface="Times New Roman" panose="02020603050405020304" pitchFamily="18" charset="0"/>
              </a:rPr>
              <a:t>Образная (образно-ролевая) игра</a:t>
            </a:r>
          </a:p>
          <a:p>
            <a:pPr algn="ctr"/>
            <a:r>
              <a:rPr lang="ru-RU" sz="2400" b="1" dirty="0" smtClean="0">
                <a:latin typeface="Times New Roman" panose="02020603050405020304" pitchFamily="18" charset="0"/>
                <a:cs typeface="Times New Roman" panose="02020603050405020304" pitchFamily="18" charset="0"/>
              </a:rPr>
              <a:t> (3-4, года, 4-5 лет)</a:t>
            </a:r>
          </a:p>
        </p:txBody>
      </p:sp>
      <p:pic>
        <p:nvPicPr>
          <p:cNvPr id="26626" name="Picture 2" descr="C:\Program Files\Microsoft Office\MEDIA\CAGCAT10\j0212957.wmf"/>
          <p:cNvPicPr>
            <a:picLocks noChangeAspect="1" noChangeArrowheads="1"/>
          </p:cNvPicPr>
          <p:nvPr/>
        </p:nvPicPr>
        <p:blipFill>
          <a:blip r:embed="rId2"/>
          <a:srcRect/>
          <a:stretch>
            <a:fillRect/>
          </a:stretch>
        </p:blipFill>
        <p:spPr bwMode="auto">
          <a:xfrm>
            <a:off x="1142976" y="5072074"/>
            <a:ext cx="2000264" cy="1255910"/>
          </a:xfrm>
          <a:prstGeom prst="rect">
            <a:avLst/>
          </a:prstGeom>
          <a:noFill/>
        </p:spPr>
      </p:pic>
      <p:pic>
        <p:nvPicPr>
          <p:cNvPr id="26627" name="Picture 3" descr="C:\Program Files\Microsoft Office\MEDIA\CAGCAT10\j0332364.wmf"/>
          <p:cNvPicPr>
            <a:picLocks noChangeAspect="1" noChangeArrowheads="1"/>
          </p:cNvPicPr>
          <p:nvPr/>
        </p:nvPicPr>
        <p:blipFill>
          <a:blip r:embed="rId3"/>
          <a:srcRect/>
          <a:stretch>
            <a:fillRect/>
          </a:stretch>
        </p:blipFill>
        <p:spPr bwMode="auto">
          <a:xfrm>
            <a:off x="5786446" y="5044370"/>
            <a:ext cx="1686838" cy="1359755"/>
          </a:xfrm>
          <a:prstGeom prst="rect">
            <a:avLst/>
          </a:prstGeom>
          <a:noFill/>
        </p:spPr>
      </p:pic>
      <p:sp>
        <p:nvSpPr>
          <p:cNvPr id="12" name="Стрелка влево 11"/>
          <p:cNvSpPr/>
          <p:nvPr/>
        </p:nvSpPr>
        <p:spPr>
          <a:xfrm>
            <a:off x="3286116" y="5000636"/>
            <a:ext cx="2143140" cy="7858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лево 12"/>
          <p:cNvSpPr/>
          <p:nvPr/>
        </p:nvSpPr>
        <p:spPr>
          <a:xfrm rot="10800000">
            <a:off x="3357554" y="5786454"/>
            <a:ext cx="2143140" cy="7858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3714744" y="5143512"/>
            <a:ext cx="1714512" cy="400110"/>
          </a:xfrm>
          <a:prstGeom prst="rect">
            <a:avLst/>
          </a:prstGeom>
          <a:noFill/>
        </p:spPr>
        <p:txBody>
          <a:bodyPr wrap="square" rtlCol="0">
            <a:spAutoFit/>
          </a:bodyPr>
          <a:lstStyle/>
          <a:p>
            <a:r>
              <a:rPr lang="ru-RU" sz="2000" b="1" dirty="0" smtClean="0">
                <a:latin typeface="Times New Roman" pitchFamily="18" charset="0"/>
                <a:cs typeface="Times New Roman" pitchFamily="18" charset="0"/>
              </a:rPr>
              <a:t>Действия?</a:t>
            </a:r>
            <a:endParaRPr lang="ru-RU" sz="2000" b="1" dirty="0">
              <a:latin typeface="Times New Roman" pitchFamily="18" charset="0"/>
              <a:cs typeface="Times New Roman" pitchFamily="18" charset="0"/>
            </a:endParaRPr>
          </a:p>
        </p:txBody>
      </p:sp>
      <p:sp>
        <p:nvSpPr>
          <p:cNvPr id="15" name="TextBox 14"/>
          <p:cNvSpPr txBox="1"/>
          <p:nvPr/>
        </p:nvSpPr>
        <p:spPr>
          <a:xfrm>
            <a:off x="3286116" y="5929330"/>
            <a:ext cx="2428892" cy="369332"/>
          </a:xfrm>
          <a:prstGeom prst="rect">
            <a:avLst/>
          </a:prstGeom>
          <a:noFill/>
        </p:spPr>
        <p:txBody>
          <a:bodyPr wrap="square" rtlCol="0">
            <a:spAutoFit/>
          </a:bodyPr>
          <a:lstStyle/>
          <a:p>
            <a:r>
              <a:rPr lang="ru-RU" b="1" dirty="0" smtClean="0">
                <a:latin typeface="Times New Roman" pitchFamily="18" charset="0"/>
                <a:cs typeface="Times New Roman" pitchFamily="18" charset="0"/>
              </a:rPr>
              <a:t>Особенности образа?</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404230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57290" y="285728"/>
            <a:ext cx="6286544" cy="830997"/>
          </a:xfrm>
          <a:prstGeom prst="rect">
            <a:avLst/>
          </a:prstGeom>
        </p:spPr>
        <p:txBody>
          <a:bodyPr wrap="square">
            <a:spAutoFit/>
          </a:bodyPr>
          <a:lstStyle/>
          <a:p>
            <a:pPr algn="ctr"/>
            <a:r>
              <a:rPr lang="ru-RU" sz="2400" b="1" dirty="0" smtClean="0">
                <a:latin typeface="Times New Roman" panose="02020603050405020304" pitchFamily="18" charset="0"/>
                <a:cs typeface="Times New Roman" panose="02020603050405020304" pitchFamily="18" charset="0"/>
              </a:rPr>
              <a:t>Образная (образно-ролевая) игра</a:t>
            </a:r>
          </a:p>
          <a:p>
            <a:pPr algn="ctr"/>
            <a:r>
              <a:rPr lang="ru-RU" sz="2400" b="1"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3-</a:t>
            </a:r>
            <a:r>
              <a:rPr lang="ru-RU" sz="2400" b="1" dirty="0" smtClean="0">
                <a:latin typeface="Times New Roman" panose="02020603050405020304" pitchFamily="18" charset="0"/>
                <a:cs typeface="Times New Roman" panose="02020603050405020304" pitchFamily="18" charset="0"/>
              </a:rPr>
              <a:t>4 </a:t>
            </a:r>
            <a:r>
              <a:rPr lang="ru-RU" sz="2400" dirty="0" smtClean="0">
                <a:latin typeface="Times New Roman" panose="02020603050405020304" pitchFamily="18" charset="0"/>
                <a:cs typeface="Times New Roman" panose="02020603050405020304" pitchFamily="18" charset="0"/>
              </a:rPr>
              <a:t>года, </a:t>
            </a:r>
            <a:r>
              <a:rPr lang="ru-RU" sz="2400" b="1" dirty="0" smtClean="0">
                <a:latin typeface="Times New Roman" panose="02020603050405020304" pitchFamily="18" charset="0"/>
                <a:cs typeface="Times New Roman" panose="02020603050405020304" pitchFamily="18" charset="0"/>
              </a:rPr>
              <a:t>4-</a:t>
            </a:r>
            <a:r>
              <a:rPr lang="ru-RU" sz="2400" dirty="0" smtClean="0">
                <a:latin typeface="Times New Roman" panose="02020603050405020304" pitchFamily="18" charset="0"/>
                <a:cs typeface="Times New Roman" panose="02020603050405020304" pitchFamily="18" charset="0"/>
              </a:rPr>
              <a:t>5 лет</a:t>
            </a:r>
            <a:r>
              <a:rPr lang="ru-RU" sz="2400" b="1" dirty="0" smtClean="0">
                <a:latin typeface="Times New Roman" panose="02020603050405020304" pitchFamily="18" charset="0"/>
                <a:cs typeface="Times New Roman" panose="02020603050405020304" pitchFamily="18" charset="0"/>
              </a:rPr>
              <a:t>)</a:t>
            </a:r>
          </a:p>
        </p:txBody>
      </p:sp>
      <p:sp>
        <p:nvSpPr>
          <p:cNvPr id="5" name="TextBox 4"/>
          <p:cNvSpPr txBox="1"/>
          <p:nvPr/>
        </p:nvSpPr>
        <p:spPr>
          <a:xfrm>
            <a:off x="428596" y="1214423"/>
            <a:ext cx="8072494" cy="6555641"/>
          </a:xfrm>
          <a:prstGeom prst="rect">
            <a:avLst/>
          </a:prstGeom>
          <a:noFill/>
        </p:spPr>
        <p:txBody>
          <a:bodyPr wrap="square" rtlCol="0">
            <a:spAutoFit/>
          </a:bodyPr>
          <a:lstStyle/>
          <a:p>
            <a:r>
              <a:rPr lang="ru-RU" sz="2000" i="1" dirty="0" smtClean="0">
                <a:latin typeface="Times New Roman" pitchFamily="18" charset="0"/>
                <a:cs typeface="Times New Roman" pitchFamily="18" charset="0"/>
              </a:rPr>
              <a:t>Условия:</a:t>
            </a:r>
          </a:p>
          <a:p>
            <a:pPr>
              <a:buFontTx/>
              <a:buChar char="-"/>
            </a:pPr>
            <a:r>
              <a:rPr lang="ru-RU" sz="2000" dirty="0" smtClean="0">
                <a:latin typeface="Times New Roman" pitchFamily="18" charset="0"/>
                <a:cs typeface="Times New Roman" pitchFamily="18" charset="0"/>
              </a:rPr>
              <a:t>Наличие атрибутов для переодевания (элементы одежды, атрибуты для создания образа животного, сказочного персонажа и др., отрезы ткани)</a:t>
            </a:r>
          </a:p>
          <a:p>
            <a:pPr>
              <a:buFontTx/>
              <a:buChar char="-"/>
            </a:pPr>
            <a:r>
              <a:rPr lang="ru-RU" sz="2000" dirty="0" smtClean="0">
                <a:latin typeface="Times New Roman" pitchFamily="18" charset="0"/>
                <a:cs typeface="Times New Roman" pitchFamily="18" charset="0"/>
              </a:rPr>
              <a:t> Зеркало</a:t>
            </a:r>
          </a:p>
          <a:p>
            <a:pPr>
              <a:buFontTx/>
              <a:buChar char="-"/>
            </a:pPr>
            <a:r>
              <a:rPr lang="ru-RU" sz="2000" dirty="0" smtClean="0">
                <a:latin typeface="Times New Roman" pitchFamily="18" charset="0"/>
                <a:cs typeface="Times New Roman" pitchFamily="18" charset="0"/>
              </a:rPr>
              <a:t> Подиум/сцена</a:t>
            </a:r>
          </a:p>
          <a:p>
            <a:pPr>
              <a:buFontTx/>
              <a:buChar char="-"/>
            </a:pPr>
            <a:r>
              <a:rPr lang="ru-RU" sz="2000" dirty="0" smtClean="0">
                <a:latin typeface="Times New Roman" pitchFamily="18" charset="0"/>
                <a:cs typeface="Times New Roman" pitchFamily="18" charset="0"/>
              </a:rPr>
              <a:t> Руководство игрой: прием «зритель, угадывающий образ», профилактика «</a:t>
            </a:r>
            <a:r>
              <a:rPr lang="ru-RU" sz="2000" dirty="0" err="1" smtClean="0">
                <a:latin typeface="Times New Roman" pitchFamily="18" charset="0"/>
                <a:cs typeface="Times New Roman" pitchFamily="18" charset="0"/>
              </a:rPr>
              <a:t>застревания</a:t>
            </a:r>
            <a:r>
              <a:rPr lang="ru-RU" sz="2000" dirty="0" smtClean="0">
                <a:latin typeface="Times New Roman" pitchFamily="18" charset="0"/>
                <a:cs typeface="Times New Roman" pitchFamily="18" charset="0"/>
              </a:rPr>
              <a:t>» в образе, организация рефлексии «реальной» и игровой позиции.</a:t>
            </a:r>
          </a:p>
          <a:p>
            <a:endParaRPr lang="ru-RU" sz="2000"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Что  отображают в игре:</a:t>
            </a:r>
          </a:p>
          <a:p>
            <a:pPr>
              <a:buFontTx/>
              <a:buChar char="-"/>
            </a:pP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Животных </a:t>
            </a:r>
          </a:p>
          <a:p>
            <a:pPr>
              <a:buFontTx/>
              <a:buChar char="-"/>
            </a:pPr>
            <a:r>
              <a:rPr lang="ru-RU" sz="2000" dirty="0" smtClean="0">
                <a:latin typeface="Times New Roman" pitchFamily="18" charset="0"/>
                <a:cs typeface="Times New Roman" pitchFamily="18" charset="0"/>
              </a:rPr>
              <a:t> Значимых взрослых, их профессии</a:t>
            </a:r>
          </a:p>
          <a:p>
            <a:pPr>
              <a:buFontTx/>
              <a:buChar char="-"/>
            </a:pPr>
            <a:r>
              <a:rPr lang="ru-RU" sz="2000" dirty="0" smtClean="0">
                <a:latin typeface="Times New Roman" pitchFamily="18" charset="0"/>
                <a:cs typeface="Times New Roman" pitchFamily="18" charset="0"/>
              </a:rPr>
              <a:t> Персонажей мультфильмов, телепередач, художественной литературы </a:t>
            </a:r>
          </a:p>
          <a:p>
            <a:endParaRPr lang="ru-RU" sz="2000" i="1"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Негативные факторы</a:t>
            </a:r>
            <a:r>
              <a:rPr lang="ru-RU" sz="2000" dirty="0" smtClean="0">
                <a:latin typeface="Times New Roman" pitchFamily="18" charset="0"/>
                <a:cs typeface="Times New Roman" pitchFamily="18" charset="0"/>
              </a:rPr>
              <a:t>: «нормы» в кого «можно» играть,  «запрограммированные» модели действий, отсутствие информации для обогащения игры, равнодушие или негативная оценка от значимых взрослых. </a:t>
            </a:r>
          </a:p>
          <a:p>
            <a:endParaRPr lang="ru-RU" sz="2000" dirty="0" smtClean="0">
              <a:latin typeface="Times New Roman" pitchFamily="18" charset="0"/>
              <a:cs typeface="Times New Roman" pitchFamily="18" charset="0"/>
            </a:endParaRPr>
          </a:p>
          <a:p>
            <a:r>
              <a:rPr lang="ru-RU" sz="2000" i="1" dirty="0" smtClean="0">
                <a:latin typeface="Times New Roman" pitchFamily="18" charset="0"/>
                <a:cs typeface="Times New Roman" pitchFamily="18" charset="0"/>
              </a:rPr>
              <a:t> </a:t>
            </a:r>
          </a:p>
          <a:p>
            <a:pPr algn="ct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428604"/>
            <a:ext cx="8358246"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Образная игра – школа чувств</a:t>
            </a:r>
            <a:endParaRPr lang="ru-RU" sz="2400" b="1" dirty="0">
              <a:latin typeface="Times New Roman" pitchFamily="18" charset="0"/>
              <a:cs typeface="Times New Roman" pitchFamily="18" charset="0"/>
            </a:endParaRPr>
          </a:p>
        </p:txBody>
      </p:sp>
      <p:sp>
        <p:nvSpPr>
          <p:cNvPr id="5" name="TextBox 4"/>
          <p:cNvSpPr txBox="1"/>
          <p:nvPr/>
        </p:nvSpPr>
        <p:spPr>
          <a:xfrm>
            <a:off x="428596" y="1214422"/>
            <a:ext cx="7929618" cy="2677656"/>
          </a:xfrm>
          <a:prstGeom prst="rect">
            <a:avLst/>
          </a:prstGeom>
          <a:noFill/>
        </p:spPr>
        <p:txBody>
          <a:bodyPr wrap="square" rtlCol="0">
            <a:spAutoFit/>
          </a:bodyPr>
          <a:lstStyle/>
          <a:p>
            <a:r>
              <a:rPr lang="ru-RU" sz="2400" b="1" dirty="0" err="1" smtClean="0">
                <a:latin typeface="Times New Roman" pitchFamily="18" charset="0"/>
                <a:cs typeface="Times New Roman" pitchFamily="18" charset="0"/>
              </a:rPr>
              <a:t>Недоиграли</a:t>
            </a:r>
            <a:r>
              <a:rPr lang="ru-RU" sz="2400" b="1" dirty="0" smtClean="0">
                <a:latin typeface="Times New Roman" pitchFamily="18" charset="0"/>
                <a:cs typeface="Times New Roman" pitchFamily="18" charset="0"/>
              </a:rPr>
              <a:t>:</a:t>
            </a:r>
          </a:p>
          <a:p>
            <a:pPr marL="457200" indent="-457200">
              <a:buAutoNum type="arabicPeriod"/>
            </a:pPr>
            <a:r>
              <a:rPr lang="ru-RU" sz="2400" dirty="0" smtClean="0">
                <a:latin typeface="Times New Roman" pitchFamily="18" charset="0"/>
                <a:cs typeface="Times New Roman" pitchFamily="18" charset="0"/>
              </a:rPr>
              <a:t>Не понимают эмоций других («бесчувственные» люди)</a:t>
            </a:r>
          </a:p>
          <a:p>
            <a:pPr marL="457200" indent="-457200">
              <a:buAutoNum type="arabicPeriod"/>
            </a:pPr>
            <a:r>
              <a:rPr lang="ru-RU" sz="2400" dirty="0" smtClean="0">
                <a:latin typeface="Times New Roman" pitchFamily="18" charset="0"/>
                <a:cs typeface="Times New Roman" pitchFamily="18" charset="0"/>
              </a:rPr>
              <a:t>Дисгармония в поведении и внешнем облике</a:t>
            </a:r>
          </a:p>
          <a:p>
            <a:pPr marL="457200" indent="-457200"/>
            <a:r>
              <a:rPr lang="ru-RU" sz="2400" b="1" dirty="0" smtClean="0">
                <a:latin typeface="Times New Roman" pitchFamily="18" charset="0"/>
                <a:cs typeface="Times New Roman" pitchFamily="18" charset="0"/>
              </a:rPr>
              <a:t>«Переиграли»:</a:t>
            </a:r>
            <a:endParaRPr lang="ru-RU" sz="2400" b="1" dirty="0" smtClean="0">
              <a:latin typeface="Times New Roman" pitchFamily="18" charset="0"/>
              <a:cs typeface="Times New Roman" pitchFamily="18" charset="0"/>
            </a:endParaRPr>
          </a:p>
          <a:p>
            <a:pPr marL="457200" indent="-457200">
              <a:buAutoNum type="arabicPeriod"/>
            </a:pPr>
            <a:r>
              <a:rPr lang="ru-RU" sz="2400" dirty="0" smtClean="0">
                <a:latin typeface="Times New Roman" pitchFamily="18" charset="0"/>
                <a:cs typeface="Times New Roman" pitchFamily="18" charset="0"/>
              </a:rPr>
              <a:t>Трансформация образа в личностную позицию (потерял себя)</a:t>
            </a:r>
          </a:p>
          <a:p>
            <a:pPr marL="457200" indent="-457200">
              <a:buAutoNum type="arabicPeriod"/>
            </a:pPr>
            <a:r>
              <a:rPr lang="ru-RU" sz="2400" dirty="0" smtClean="0">
                <a:latin typeface="Times New Roman" pitchFamily="18" charset="0"/>
                <a:cs typeface="Times New Roman" pitchFamily="18" charset="0"/>
              </a:rPr>
              <a:t>Манерность, неискренность.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85786" y="285728"/>
            <a:ext cx="7572428" cy="830997"/>
          </a:xfrm>
          <a:prstGeom prst="rect">
            <a:avLst/>
          </a:prstGeom>
          <a:noFill/>
        </p:spPr>
        <p:txBody>
          <a:bodyPr wrap="square" rtlCol="0">
            <a:spAutoFit/>
          </a:bodyPr>
          <a:lstStyle/>
          <a:p>
            <a:pPr algn="ctr"/>
            <a:r>
              <a:rPr lang="ru-RU" sz="2400" b="1" dirty="0" smtClean="0">
                <a:latin typeface="Times New Roman" panose="02020603050405020304" pitchFamily="18" charset="0"/>
                <a:cs typeface="Times New Roman" panose="02020603050405020304" pitchFamily="18" charset="0"/>
              </a:rPr>
              <a:t>Сюжетно-ролевая игра</a:t>
            </a:r>
          </a:p>
          <a:p>
            <a:pPr algn="ctr"/>
            <a:r>
              <a:rPr lang="ru-RU" sz="2400" b="1"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4-5, </a:t>
            </a:r>
            <a:r>
              <a:rPr lang="ru-RU" sz="2400" b="1" dirty="0" smtClean="0">
                <a:latin typeface="Times New Roman" panose="02020603050405020304" pitchFamily="18" charset="0"/>
                <a:cs typeface="Times New Roman" panose="02020603050405020304" pitchFamily="18" charset="0"/>
              </a:rPr>
              <a:t>5-</a:t>
            </a:r>
            <a:r>
              <a:rPr lang="ru-RU" sz="2400" dirty="0" smtClean="0">
                <a:latin typeface="Times New Roman" panose="02020603050405020304" pitchFamily="18" charset="0"/>
                <a:cs typeface="Times New Roman" panose="02020603050405020304" pitchFamily="18" charset="0"/>
              </a:rPr>
              <a:t>6 лет</a:t>
            </a:r>
            <a:r>
              <a:rPr lang="ru-RU" sz="2400" b="1" dirty="0" smtClean="0">
                <a:latin typeface="Times New Roman" panose="02020603050405020304" pitchFamily="18" charset="0"/>
                <a:cs typeface="Times New Roman" panose="02020603050405020304" pitchFamily="18" charset="0"/>
              </a:rPr>
              <a:t>)</a:t>
            </a:r>
            <a:endParaRPr lang="ru-RU" sz="2400" dirty="0"/>
          </a:p>
        </p:txBody>
      </p:sp>
      <p:sp>
        <p:nvSpPr>
          <p:cNvPr id="8" name="Объект 2"/>
          <p:cNvSpPr txBox="1">
            <a:spLocks/>
          </p:cNvSpPr>
          <p:nvPr/>
        </p:nvSpPr>
        <p:spPr>
          <a:xfrm>
            <a:off x="285720" y="1214422"/>
            <a:ext cx="8507288" cy="5311781"/>
          </a:xfrm>
          <a:prstGeom prst="rect">
            <a:avLst/>
          </a:prstGeom>
        </p:spPr>
        <p:txBody>
          <a:bodyPr vert="horz">
            <a:normAutofit fontScale="92500" lnSpcReduction="10000"/>
          </a:bodyPr>
          <a:lstStyle/>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ru-RU" sz="2400" b="0" i="1"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Характерные особенности</a:t>
            </a:r>
            <a:r>
              <a:rPr kumimoji="0" lang="ru-RU" sz="2400" b="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2400" b="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двухкомпонентна</a:t>
            </a:r>
            <a:r>
              <a:rPr kumimoji="0" lang="ru-RU" sz="2400" b="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2400" b="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сюжет+</a:t>
            </a:r>
            <a:r>
              <a:rPr kumimoji="0" lang="ru-RU" sz="2400" b="0" u="none" strike="noStrike" kern="1200" cap="none" spc="0" normalizeH="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роль), </a:t>
            </a:r>
            <a:r>
              <a:rPr kumimoji="0" lang="ru-RU" sz="2400" b="0" u="none" strike="noStrike" kern="1200" cap="none" spc="0" normalizeH="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коллективна</a:t>
            </a:r>
            <a:r>
              <a:rPr lang="ru-RU" sz="2400" dirty="0" smtClean="0">
                <a:latin typeface="Times New Roman" panose="02020603050405020304" pitchFamily="18" charset="0"/>
                <a:cs typeface="Times New Roman" panose="02020603050405020304" pitchFamily="18" charset="0"/>
              </a:rPr>
              <a:t>; отображают отношения (взаимодополняющие и коллективно-распределительные).</a:t>
            </a:r>
            <a:endParaRPr kumimoji="0" lang="ru-RU" sz="2400" b="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ru-RU" sz="2400" b="0" i="1"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Основной навык: </a:t>
            </a:r>
            <a:r>
              <a:rPr kumimoji="0" lang="ru-RU" sz="2400" b="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умение </a:t>
            </a:r>
            <a:r>
              <a:rPr kumimoji="0" lang="ru-RU" sz="2400" b="1"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развивать сюжет в ролевом взаимодействии, </a:t>
            </a:r>
            <a:r>
              <a:rPr kumimoji="0" lang="ru-RU" sz="240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овладение</a:t>
            </a:r>
            <a:r>
              <a:rPr kumimoji="0" lang="ru-RU" sz="2400" u="none" strike="noStrike" kern="1200" cap="none" spc="0" normalizeH="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2400" b="1" u="none" strike="noStrike" kern="1200" cap="none" spc="0" normalizeH="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lang="ru-RU" sz="2400" b="1" dirty="0" smtClean="0">
                <a:latin typeface="Times New Roman" panose="02020603050405020304" pitchFamily="18" charset="0"/>
                <a:cs typeface="Times New Roman" panose="02020603050405020304" pitchFamily="18" charset="0"/>
              </a:rPr>
              <a:t>к</a:t>
            </a:r>
            <a:r>
              <a:rPr kumimoji="0" lang="ru-RU" sz="2400" b="1" u="none" strike="noStrike" kern="1200" cap="none" spc="0" normalizeH="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онтекстным</a:t>
            </a:r>
            <a:r>
              <a:rPr kumimoji="0" lang="ru-RU" sz="2400" b="1" u="none" strike="noStrike" kern="1200" cap="none" spc="0" normalizeH="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общением»</a:t>
            </a:r>
            <a:endParaRPr kumimoji="0" lang="ru-RU" sz="2400" b="1"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ru-RU" sz="2400" i="1" dirty="0" smtClean="0">
                <a:latin typeface="Times New Roman" panose="02020603050405020304" pitchFamily="18" charset="0"/>
                <a:cs typeface="Times New Roman" panose="02020603050405020304" pitchFamily="18" charset="0"/>
              </a:rPr>
              <a:t>Условия:</a:t>
            </a: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ru-RU" sz="2400" i="1"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Обогащение новых впечатлений и их структурированность, раскрытие смыслов отношений, действий.</a:t>
            </a:r>
          </a:p>
          <a:p>
            <a:pPr marL="0" marR="0" lvl="0" indent="0" algn="l" defTabSz="914400" rtl="0" eaLnBrk="1" fontAlgn="auto" latinLnBrk="0" hangingPunct="1">
              <a:lnSpc>
                <a:spcPct val="100000"/>
              </a:lnSpc>
              <a:spcBef>
                <a:spcPts val="600"/>
              </a:spcBef>
              <a:spcAft>
                <a:spcPts val="0"/>
              </a:spcAft>
              <a:buClr>
                <a:schemeClr val="accent1"/>
              </a:buClr>
              <a:buSzPct val="70000"/>
              <a:tabLst/>
              <a:defRPr/>
            </a:pPr>
            <a:r>
              <a:rPr lang="ru-RU" sz="2400" dirty="0" smtClean="0">
                <a:latin typeface="Times New Roman" panose="02020603050405020304" pitchFamily="18" charset="0"/>
                <a:cs typeface="Times New Roman" panose="02020603050405020304" pitchFamily="18" charset="0"/>
              </a:rPr>
              <a:t>- Эмоциональная вовлеченность</a:t>
            </a:r>
          </a:p>
          <a:p>
            <a:pPr marL="0" marR="0" lvl="0" indent="0" algn="l" defTabSz="914400" rtl="0" eaLnBrk="1" fontAlgn="auto" latinLnBrk="0" hangingPunct="1">
              <a:lnSpc>
                <a:spcPct val="100000"/>
              </a:lnSpc>
              <a:spcBef>
                <a:spcPts val="600"/>
              </a:spcBef>
              <a:spcAft>
                <a:spcPts val="0"/>
              </a:spcAft>
              <a:buClr>
                <a:schemeClr val="accent1"/>
              </a:buClr>
              <a:buSzPct val="70000"/>
              <a:tabLst/>
              <a:defRPr/>
            </a:pPr>
            <a:r>
              <a:rPr kumimoji="0" lang="ru-RU" sz="240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Развитие осознанной орудийной деятельностью</a:t>
            </a:r>
            <a:r>
              <a:rPr kumimoji="0" lang="ru-RU" sz="2400" u="none" strike="noStrike" kern="1200" cap="none" spc="0" normalizeH="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(орудийное действие как средство реализации замысла и отношений)</a:t>
            </a:r>
          </a:p>
          <a:p>
            <a:pPr marL="0" marR="0" lvl="0" indent="0" algn="l" defTabSz="914400" rtl="0" eaLnBrk="1" fontAlgn="auto" latinLnBrk="0" hangingPunct="1">
              <a:lnSpc>
                <a:spcPct val="100000"/>
              </a:lnSpc>
              <a:spcBef>
                <a:spcPts val="600"/>
              </a:spcBef>
              <a:spcAft>
                <a:spcPts val="0"/>
              </a:spcAft>
              <a:buClr>
                <a:schemeClr val="accent1"/>
              </a:buClr>
              <a:buSzPct val="70000"/>
              <a:tabLst/>
              <a:defRPr/>
            </a:pPr>
            <a:r>
              <a:rPr lang="ru-RU" sz="2400" dirty="0" smtClean="0">
                <a:latin typeface="Times New Roman" panose="02020603050405020304" pitchFamily="18" charset="0"/>
                <a:cs typeface="Times New Roman" panose="02020603050405020304" pitchFamily="18" charset="0"/>
              </a:rPr>
              <a:t>- Наличие неопределенных предметов</a:t>
            </a:r>
          </a:p>
          <a:p>
            <a:pPr marL="0" marR="0" lvl="0" indent="0" algn="l" defTabSz="914400" rtl="0" eaLnBrk="1" fontAlgn="auto" latinLnBrk="0" hangingPunct="1">
              <a:lnSpc>
                <a:spcPct val="100000"/>
              </a:lnSpc>
              <a:spcBef>
                <a:spcPts val="600"/>
              </a:spcBef>
              <a:spcAft>
                <a:spcPts val="0"/>
              </a:spcAft>
              <a:buClr>
                <a:schemeClr val="accent1"/>
              </a:buClr>
              <a:buSzPct val="70000"/>
              <a:tabLst/>
              <a:defRPr/>
            </a:pPr>
            <a:r>
              <a:rPr kumimoji="0" lang="ru-RU" sz="240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Руководство игрой: руководство «изнутри» </a:t>
            </a:r>
            <a:r>
              <a:rPr lang="ru-RU" sz="2400" dirty="0" smtClean="0">
                <a:latin typeface="Times New Roman" panose="02020603050405020304" pitchFamily="18" charset="0"/>
                <a:cs typeface="Times New Roman" panose="02020603050405020304" pitchFamily="18" charset="0"/>
              </a:rPr>
              <a:t>постановка проблем с целью развития сюжета</a:t>
            </a:r>
          </a:p>
          <a:p>
            <a:pPr marL="0" marR="0" lvl="0" indent="0" algn="l" defTabSz="914400" rtl="0" eaLnBrk="1" fontAlgn="auto" latinLnBrk="0" hangingPunct="1">
              <a:lnSpc>
                <a:spcPct val="100000"/>
              </a:lnSpc>
              <a:spcBef>
                <a:spcPts val="600"/>
              </a:spcBef>
              <a:spcAft>
                <a:spcPts val="0"/>
              </a:spcAft>
              <a:buClr>
                <a:schemeClr val="accent1"/>
              </a:buClr>
              <a:buSzPct val="70000"/>
              <a:buFontTx/>
              <a:buChar char="-"/>
              <a:tabLst/>
              <a:defRPr/>
            </a:pPr>
            <a:r>
              <a:rPr kumimoji="0" lang="ru-RU" sz="240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Наличие партнеров по игре</a:t>
            </a:r>
          </a:p>
          <a:p>
            <a:pPr marL="0" marR="0" lvl="0" indent="0" algn="l" defTabSz="914400" rtl="0" eaLnBrk="1" fontAlgn="auto" latinLnBrk="0" hangingPunct="1">
              <a:lnSpc>
                <a:spcPct val="100000"/>
              </a:lnSpc>
              <a:spcBef>
                <a:spcPts val="600"/>
              </a:spcBef>
              <a:spcAft>
                <a:spcPts val="0"/>
              </a:spcAft>
              <a:buClr>
                <a:schemeClr val="accent1"/>
              </a:buClr>
              <a:buSzPct val="70000"/>
              <a:tabLst/>
              <a:defRPr/>
            </a:pPr>
            <a:endParaRPr kumimoji="0" lang="ru-RU" sz="2400" i="1"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ru-RU"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169712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285728"/>
            <a:ext cx="7786742" cy="830997"/>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Сюжетно-ролевая игра – школа общения и взаимодействия</a:t>
            </a:r>
            <a:endParaRPr lang="ru-RU" sz="2400" b="1" dirty="0">
              <a:latin typeface="Times New Roman" pitchFamily="18" charset="0"/>
              <a:cs typeface="Times New Roman" pitchFamily="18" charset="0"/>
            </a:endParaRPr>
          </a:p>
        </p:txBody>
      </p:sp>
      <p:sp>
        <p:nvSpPr>
          <p:cNvPr id="5" name="TextBox 4"/>
          <p:cNvSpPr txBox="1"/>
          <p:nvPr/>
        </p:nvSpPr>
        <p:spPr>
          <a:xfrm>
            <a:off x="500034" y="1357298"/>
            <a:ext cx="8072494" cy="5262979"/>
          </a:xfrm>
          <a:prstGeom prst="rect">
            <a:avLst/>
          </a:prstGeom>
          <a:noFill/>
        </p:spPr>
        <p:txBody>
          <a:bodyPr wrap="square" rtlCol="0">
            <a:spAutoFit/>
          </a:bodyPr>
          <a:lstStyle/>
          <a:p>
            <a:pPr lvl="0"/>
            <a:r>
              <a:rPr lang="ru-RU" sz="2400" i="1" dirty="0" smtClean="0">
                <a:latin typeface="Times New Roman" panose="02020603050405020304" pitchFamily="18" charset="0"/>
                <a:cs typeface="Times New Roman" panose="02020603050405020304" pitchFamily="18" charset="0"/>
              </a:rPr>
              <a:t>Негативные факторы: </a:t>
            </a:r>
            <a:r>
              <a:rPr lang="ru-RU" sz="2400" dirty="0" smtClean="0">
                <a:latin typeface="Times New Roman" panose="02020603050405020304" pitchFamily="18" charset="0"/>
                <a:cs typeface="Times New Roman" panose="02020603050405020304" pitchFamily="18" charset="0"/>
              </a:rPr>
              <a:t>детализированные игрушки с обилием запрограммированных функций; игра «по инструкции»; бедность личных впечатлений; стереотипные сюжеты». </a:t>
            </a:r>
          </a:p>
          <a:p>
            <a:pPr lvl="0"/>
            <a:endParaRPr lang="ru-RU" sz="2400" i="1" dirty="0" smtClean="0">
              <a:latin typeface="Times New Roman" panose="02020603050405020304" pitchFamily="18" charset="0"/>
              <a:cs typeface="Times New Roman" panose="02020603050405020304" pitchFamily="18" charset="0"/>
            </a:endParaRPr>
          </a:p>
          <a:p>
            <a:pPr lvl="0"/>
            <a:endParaRPr lang="ru-RU" sz="2400" i="1" dirty="0" smtClean="0">
              <a:latin typeface="Times New Roman" panose="02020603050405020304" pitchFamily="18" charset="0"/>
              <a:cs typeface="Times New Roman" panose="02020603050405020304" pitchFamily="18" charset="0"/>
            </a:endParaRPr>
          </a:p>
          <a:p>
            <a:pPr lvl="0"/>
            <a:endParaRPr lang="ru-RU" sz="2400" i="1" dirty="0" smtClean="0">
              <a:latin typeface="Times New Roman" panose="02020603050405020304" pitchFamily="18" charset="0"/>
              <a:cs typeface="Times New Roman" panose="02020603050405020304" pitchFamily="18" charset="0"/>
            </a:endParaRPr>
          </a:p>
          <a:p>
            <a:pPr lvl="0"/>
            <a:endParaRPr lang="ru-RU" sz="2400" i="1" dirty="0" smtClean="0">
              <a:latin typeface="Times New Roman" panose="02020603050405020304" pitchFamily="18" charset="0"/>
              <a:cs typeface="Times New Roman" panose="02020603050405020304" pitchFamily="18" charset="0"/>
            </a:endParaRPr>
          </a:p>
          <a:p>
            <a:pPr lvl="0"/>
            <a:endParaRPr lang="ru-RU" sz="2400" i="1" dirty="0" smtClean="0">
              <a:latin typeface="Times New Roman" panose="02020603050405020304" pitchFamily="18" charset="0"/>
              <a:cs typeface="Times New Roman" panose="02020603050405020304" pitchFamily="18" charset="0"/>
            </a:endParaRPr>
          </a:p>
          <a:p>
            <a:pPr lvl="0"/>
            <a:endParaRPr lang="ru-RU" sz="2400" i="1" dirty="0" smtClean="0">
              <a:latin typeface="Times New Roman" panose="02020603050405020304" pitchFamily="18" charset="0"/>
              <a:cs typeface="Times New Roman" panose="02020603050405020304" pitchFamily="18" charset="0"/>
            </a:endParaRPr>
          </a:p>
          <a:p>
            <a:r>
              <a:rPr lang="ru-RU" sz="2400" b="1" dirty="0" err="1" smtClean="0">
                <a:latin typeface="Times New Roman" pitchFamily="18" charset="0"/>
                <a:cs typeface="Times New Roman" pitchFamily="18" charset="0"/>
              </a:rPr>
              <a:t>Недоиграли</a:t>
            </a:r>
            <a:r>
              <a:rPr lang="ru-RU" sz="2400" b="1"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1 . Не умеют принимать учебную задачу (контекстное общение не сформировано – не различают игровые и реальные отношения)</a:t>
            </a:r>
            <a:endParaRPr lang="ru-RU" sz="2400" dirty="0">
              <a:latin typeface="Times New Roman" pitchFamily="18" charset="0"/>
              <a:cs typeface="Times New Roman" pitchFamily="18" charset="0"/>
            </a:endParaRPr>
          </a:p>
        </p:txBody>
      </p:sp>
      <p:pic>
        <p:nvPicPr>
          <p:cNvPr id="31747" name="Picture 3" descr="C:\Program Files\Microsoft Office\MEDIA\CAGCAT10\j0301252.wmf"/>
          <p:cNvPicPr>
            <a:picLocks noChangeAspect="1" noChangeArrowheads="1"/>
          </p:cNvPicPr>
          <p:nvPr/>
        </p:nvPicPr>
        <p:blipFill>
          <a:blip r:embed="rId2"/>
          <a:srcRect/>
          <a:stretch>
            <a:fillRect/>
          </a:stretch>
        </p:blipFill>
        <p:spPr bwMode="auto">
          <a:xfrm>
            <a:off x="3571868" y="3143248"/>
            <a:ext cx="1829714" cy="1565453"/>
          </a:xfrm>
          <a:prstGeom prst="rect">
            <a:avLst/>
          </a:prstGeom>
          <a:noFill/>
        </p:spPr>
      </p:pic>
      <p:sp>
        <p:nvSpPr>
          <p:cNvPr id="11" name="TextBox 10"/>
          <p:cNvSpPr txBox="1"/>
          <p:nvPr/>
        </p:nvSpPr>
        <p:spPr>
          <a:xfrm>
            <a:off x="785786" y="3286124"/>
            <a:ext cx="2714644" cy="1015663"/>
          </a:xfrm>
          <a:prstGeom prst="rect">
            <a:avLst/>
          </a:prstGeom>
          <a:noFill/>
        </p:spPr>
        <p:txBody>
          <a:bodyPr wrap="square" rtlCol="0">
            <a:spAutoFit/>
          </a:bodyPr>
          <a:lstStyle/>
          <a:p>
            <a:pPr algn="ctr"/>
            <a:r>
              <a:rPr lang="ru-RU" sz="2000" dirty="0" smtClean="0">
                <a:latin typeface="Times New Roman" pitchFamily="18" charset="0"/>
                <a:cs typeface="Times New Roman" pitchFamily="18" charset="0"/>
              </a:rPr>
              <a:t>Противоположные отношения</a:t>
            </a:r>
          </a:p>
          <a:p>
            <a:pPr algn="ctr"/>
            <a:r>
              <a:rPr lang="ru-RU" sz="2000" dirty="0" smtClean="0">
                <a:latin typeface="Times New Roman" pitchFamily="18" charset="0"/>
                <a:cs typeface="Times New Roman" pitchFamily="18" charset="0"/>
              </a:rPr>
              <a:t>(взаимодополняющие)</a:t>
            </a:r>
            <a:endParaRPr lang="ru-RU" sz="2000" dirty="0">
              <a:latin typeface="Times New Roman" pitchFamily="18" charset="0"/>
              <a:cs typeface="Times New Roman" pitchFamily="18" charset="0"/>
            </a:endParaRPr>
          </a:p>
        </p:txBody>
      </p:sp>
      <p:sp>
        <p:nvSpPr>
          <p:cNvPr id="12" name="TextBox 11"/>
          <p:cNvSpPr txBox="1"/>
          <p:nvPr/>
        </p:nvSpPr>
        <p:spPr>
          <a:xfrm>
            <a:off x="5500694" y="3214686"/>
            <a:ext cx="2643206" cy="707886"/>
          </a:xfrm>
          <a:prstGeom prst="rect">
            <a:avLst/>
          </a:prstGeom>
          <a:noFill/>
        </p:spPr>
        <p:txBody>
          <a:bodyPr wrap="square" rtlCol="0">
            <a:spAutoFit/>
          </a:bodyPr>
          <a:lstStyle/>
          <a:p>
            <a:pPr algn="ctr"/>
            <a:r>
              <a:rPr lang="ru-RU" sz="2000" dirty="0" smtClean="0">
                <a:latin typeface="Times New Roman" pitchFamily="18" charset="0"/>
                <a:cs typeface="Times New Roman" pitchFamily="18" charset="0"/>
              </a:rPr>
              <a:t>Коллективно-распределительные</a:t>
            </a:r>
            <a:endParaRPr lang="ru-RU" sz="2000" dirty="0">
              <a:latin typeface="Times New Roman" pitchFamily="18" charset="0"/>
              <a:cs typeface="Times New Roman" pitchFamily="18" charset="0"/>
            </a:endParaRPr>
          </a:p>
        </p:txBody>
      </p:sp>
      <p:sp>
        <p:nvSpPr>
          <p:cNvPr id="13" name="TextBox 12"/>
          <p:cNvSpPr txBox="1"/>
          <p:nvPr/>
        </p:nvSpPr>
        <p:spPr>
          <a:xfrm>
            <a:off x="142844" y="3286124"/>
            <a:ext cx="785818" cy="707886"/>
          </a:xfrm>
          <a:prstGeom prst="rect">
            <a:avLst/>
          </a:prstGeom>
          <a:noFill/>
        </p:spPr>
        <p:txBody>
          <a:bodyPr wrap="square" rtlCol="0">
            <a:spAutoFit/>
          </a:bodyPr>
          <a:lstStyle/>
          <a:p>
            <a:pPr algn="ctr"/>
            <a:r>
              <a:rPr lang="ru-RU" sz="4000" b="1" dirty="0" smtClean="0">
                <a:latin typeface="Times New Roman" pitchFamily="18" charset="0"/>
                <a:cs typeface="Times New Roman" pitchFamily="18" charset="0"/>
              </a:rPr>
              <a:t>?</a:t>
            </a:r>
            <a:endParaRPr lang="ru-RU" sz="4000" b="1" dirty="0">
              <a:latin typeface="Times New Roman" pitchFamily="18" charset="0"/>
              <a:cs typeface="Times New Roman" pitchFamily="18" charset="0"/>
            </a:endParaRPr>
          </a:p>
        </p:txBody>
      </p:sp>
      <p:sp>
        <p:nvSpPr>
          <p:cNvPr id="14" name="TextBox 13"/>
          <p:cNvSpPr txBox="1"/>
          <p:nvPr/>
        </p:nvSpPr>
        <p:spPr>
          <a:xfrm>
            <a:off x="8072462" y="3214686"/>
            <a:ext cx="785818" cy="707886"/>
          </a:xfrm>
          <a:prstGeom prst="rect">
            <a:avLst/>
          </a:prstGeom>
          <a:noFill/>
        </p:spPr>
        <p:txBody>
          <a:bodyPr wrap="square" rtlCol="0">
            <a:spAutoFit/>
          </a:bodyPr>
          <a:lstStyle/>
          <a:p>
            <a:pPr algn="ctr"/>
            <a:r>
              <a:rPr lang="ru-RU" sz="4000" b="1" dirty="0" smtClean="0">
                <a:latin typeface="Times New Roman" pitchFamily="18" charset="0"/>
                <a:cs typeface="Times New Roman" pitchFamily="18" charset="0"/>
              </a:rPr>
              <a:t>?</a:t>
            </a:r>
            <a:endParaRPr lang="ru-RU"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85728"/>
            <a:ext cx="8115328" cy="6188224"/>
          </a:xfrm>
        </p:spPr>
        <p:txBody>
          <a:bodyPr>
            <a:normAutofit lnSpcReduction="10000"/>
          </a:bodyPr>
          <a:lstStyle/>
          <a:p>
            <a:pPr marL="0" indent="0" algn="ctr">
              <a:buNone/>
            </a:pPr>
            <a:r>
              <a:rPr lang="ru-RU" sz="2400" b="1" dirty="0" smtClean="0">
                <a:latin typeface="Times New Roman" panose="02020603050405020304" pitchFamily="18" charset="0"/>
                <a:cs typeface="Times New Roman" panose="02020603050405020304" pitchFamily="18" charset="0"/>
              </a:rPr>
              <a:t>Игра с правилами</a:t>
            </a:r>
          </a:p>
          <a:p>
            <a:pPr marL="0" indent="0" algn="ctr">
              <a:buNone/>
            </a:pPr>
            <a:r>
              <a:rPr lang="ru-RU" dirty="0" smtClean="0">
                <a:latin typeface="Times New Roman" panose="02020603050405020304" pitchFamily="18" charset="0"/>
                <a:cs typeface="Times New Roman" panose="02020603050405020304" pitchFamily="18" charset="0"/>
              </a:rPr>
              <a:t>(5-</a:t>
            </a:r>
            <a:r>
              <a:rPr lang="ru-RU" b="1" dirty="0" smtClean="0">
                <a:latin typeface="Times New Roman" panose="02020603050405020304" pitchFamily="18" charset="0"/>
                <a:cs typeface="Times New Roman" panose="02020603050405020304" pitchFamily="18" charset="0"/>
              </a:rPr>
              <a:t>6, </a:t>
            </a:r>
            <a:r>
              <a:rPr lang="ru-RU" dirty="0" smtClean="0">
                <a:latin typeface="Times New Roman" panose="02020603050405020304" pitchFamily="18" charset="0"/>
                <a:cs typeface="Times New Roman" panose="02020603050405020304" pitchFamily="18" charset="0"/>
              </a:rPr>
              <a:t>6-7 лет)</a:t>
            </a:r>
            <a:endParaRPr lang="ru-RU" sz="2400" dirty="0" smtClean="0">
              <a:latin typeface="Times New Roman" panose="02020603050405020304" pitchFamily="18" charset="0"/>
              <a:cs typeface="Times New Roman" panose="02020603050405020304" pitchFamily="18" charset="0"/>
            </a:endParaRPr>
          </a:p>
          <a:p>
            <a:pPr marL="0" lvl="0" indent="0">
              <a:buNone/>
              <a:defRPr/>
            </a:pPr>
            <a:r>
              <a:rPr lang="ru-RU" i="1" dirty="0" smtClean="0">
                <a:latin typeface="Times New Roman" panose="02020603050405020304" pitchFamily="18" charset="0"/>
                <a:cs typeface="Times New Roman" panose="02020603050405020304" pitchFamily="18" charset="0"/>
              </a:rPr>
              <a:t>Характерные особенности</a:t>
            </a:r>
            <a:r>
              <a:rPr lang="ru-RU" dirty="0" smtClean="0">
                <a:latin typeface="Times New Roman" panose="02020603050405020304" pitchFamily="18" charset="0"/>
                <a:cs typeface="Times New Roman" panose="02020603050405020304" pitchFamily="18" charset="0"/>
              </a:rPr>
              <a:t>: на первом месте правила, а не воображаемая ситуация (дети значительное время обговаривают правила); может быть коллективной («Казаки-разбойники») и индивидуальной (настольно-печатные игры); игровые действия подчиняются набору правил.</a:t>
            </a:r>
          </a:p>
          <a:p>
            <a:pPr marL="0" lvl="0" indent="0">
              <a:buNone/>
              <a:defRPr/>
            </a:pPr>
            <a:r>
              <a:rPr lang="ru-RU" i="1" dirty="0" smtClean="0">
                <a:latin typeface="Times New Roman" panose="02020603050405020304" pitchFamily="18" charset="0"/>
                <a:cs typeface="Times New Roman" panose="02020603050405020304" pitchFamily="18" charset="0"/>
              </a:rPr>
              <a:t>Основной навык: </a:t>
            </a:r>
            <a:r>
              <a:rPr lang="ru-RU" b="1" dirty="0" smtClean="0">
                <a:latin typeface="Times New Roman" panose="02020603050405020304" pitchFamily="18" charset="0"/>
                <a:cs typeface="Times New Roman" panose="02020603050405020304" pitchFamily="18" charset="0"/>
              </a:rPr>
              <a:t>создавать /соблюдать/присваивать нормы и правила</a:t>
            </a:r>
          </a:p>
          <a:p>
            <a:pPr marL="0" lvl="0" indent="0">
              <a:buNone/>
              <a:defRPr/>
            </a:pPr>
            <a:r>
              <a:rPr lang="ru-RU" i="1" dirty="0" smtClean="0">
                <a:latin typeface="Times New Roman" panose="02020603050405020304" pitchFamily="18" charset="0"/>
                <a:cs typeface="Times New Roman" panose="02020603050405020304" pitchFamily="18" charset="0"/>
              </a:rPr>
              <a:t>Условия:</a:t>
            </a:r>
          </a:p>
          <a:p>
            <a:pPr marL="0" lvl="0" indent="0">
              <a:buNone/>
              <a:defRPr/>
            </a:pPr>
            <a:r>
              <a:rPr lang="ru-RU" dirty="0" smtClean="0">
                <a:latin typeface="Times New Roman" panose="02020603050405020304" pitchFamily="18" charset="0"/>
                <a:cs typeface="Times New Roman" panose="02020603050405020304" pitchFamily="18" charset="0"/>
              </a:rPr>
              <a:t>-Партнерское общение между играющими</a:t>
            </a:r>
          </a:p>
          <a:p>
            <a:pPr marL="0" lvl="0" indent="0">
              <a:buNone/>
              <a:defRPr/>
            </a:pPr>
            <a:r>
              <a:rPr lang="ru-RU" dirty="0" smtClean="0">
                <a:latin typeface="Times New Roman" panose="02020603050405020304" pitchFamily="18" charset="0"/>
                <a:cs typeface="Times New Roman" panose="02020603050405020304" pitchFamily="18" charset="0"/>
              </a:rPr>
              <a:t>-Руководство игрой: педагогические приемы, связанные с вычленением правил в знакомых играх (зарисовка/схематизация), придумывание правил для нового игрока; провокации нарушения правил с целью контроля ребенком выполнения правил игра по придуманным правилам; игра «сначала правила – потом играем».</a:t>
            </a:r>
          </a:p>
          <a:p>
            <a:pPr marL="0" lvl="0" indent="0">
              <a:buFontTx/>
              <a:buChar char="-"/>
              <a:defRPr/>
            </a:pPr>
            <a:endParaRPr lang="ru-RU" i="1" dirty="0" smtClean="0">
              <a:latin typeface="Times New Roman" panose="02020603050405020304" pitchFamily="18" charset="0"/>
              <a:cs typeface="Times New Roman" panose="02020603050405020304" pitchFamily="18" charset="0"/>
            </a:endParaRPr>
          </a:p>
          <a:p>
            <a:pPr marL="0" lvl="0" indent="0">
              <a:buNone/>
              <a:defRPr/>
            </a:pPr>
            <a:endParaRPr lang="ru-RU" i="1" dirty="0" smtClean="0">
              <a:latin typeface="Times New Roman" panose="02020603050405020304" pitchFamily="18" charset="0"/>
              <a:cs typeface="Times New Roman" panose="02020603050405020304" pitchFamily="18" charset="0"/>
            </a:endParaRPr>
          </a:p>
          <a:p>
            <a:pPr marL="0" indent="0">
              <a:buNone/>
            </a:pPr>
            <a:endParaRPr lang="ru-RU" sz="2400" b="1" dirty="0" smtClean="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969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14546" y="214290"/>
            <a:ext cx="4572000" cy="830997"/>
          </a:xfrm>
          <a:prstGeom prst="rect">
            <a:avLst/>
          </a:prstGeom>
        </p:spPr>
        <p:txBody>
          <a:bodyPr>
            <a:spAutoFit/>
          </a:bodyPr>
          <a:lstStyle/>
          <a:p>
            <a:pPr algn="ctr"/>
            <a:r>
              <a:rPr lang="ru-RU" sz="2400" b="1" dirty="0" smtClean="0">
                <a:latin typeface="Times New Roman" panose="02020603050405020304" pitchFamily="18" charset="0"/>
                <a:cs typeface="Times New Roman" panose="02020603050405020304" pitchFamily="18" charset="0"/>
              </a:rPr>
              <a:t>Игра с правилами</a:t>
            </a:r>
          </a:p>
          <a:p>
            <a:pPr algn="ctr"/>
            <a:r>
              <a:rPr lang="ru-RU" sz="2400" dirty="0" smtClean="0">
                <a:latin typeface="Times New Roman" panose="02020603050405020304" pitchFamily="18" charset="0"/>
                <a:cs typeface="Times New Roman" panose="02020603050405020304" pitchFamily="18" charset="0"/>
              </a:rPr>
              <a:t>(5-</a:t>
            </a:r>
            <a:r>
              <a:rPr lang="ru-RU" sz="2400" b="1" dirty="0" smtClean="0">
                <a:latin typeface="Times New Roman" panose="02020603050405020304" pitchFamily="18" charset="0"/>
                <a:cs typeface="Times New Roman" panose="02020603050405020304" pitchFamily="18" charset="0"/>
              </a:rPr>
              <a:t>6, </a:t>
            </a:r>
            <a:r>
              <a:rPr lang="ru-RU" sz="2400" dirty="0" smtClean="0">
                <a:latin typeface="Times New Roman" panose="02020603050405020304" pitchFamily="18" charset="0"/>
                <a:cs typeface="Times New Roman" panose="02020603050405020304" pitchFamily="18" charset="0"/>
              </a:rPr>
              <a:t>6-7 лет)</a:t>
            </a:r>
          </a:p>
        </p:txBody>
      </p:sp>
      <p:sp>
        <p:nvSpPr>
          <p:cNvPr id="5" name="Прямоугольник 4"/>
          <p:cNvSpPr/>
          <p:nvPr/>
        </p:nvSpPr>
        <p:spPr>
          <a:xfrm>
            <a:off x="571472" y="1214422"/>
            <a:ext cx="7972247" cy="4154984"/>
          </a:xfrm>
          <a:prstGeom prst="rect">
            <a:avLst/>
          </a:prstGeom>
        </p:spPr>
        <p:txBody>
          <a:bodyPr wrap="square">
            <a:spAutoFit/>
          </a:bodyPr>
          <a:lstStyle/>
          <a:p>
            <a:r>
              <a:rPr lang="ru-RU" sz="2400" i="1" dirty="0" smtClean="0">
                <a:latin typeface="Times New Roman" panose="02020603050405020304" pitchFamily="18" charset="0"/>
                <a:cs typeface="Times New Roman" panose="02020603050405020304" pitchFamily="18" charset="0"/>
              </a:rPr>
              <a:t>Негативные факторы: </a:t>
            </a:r>
            <a:r>
              <a:rPr lang="ru-RU" sz="2400" dirty="0" smtClean="0">
                <a:latin typeface="Times New Roman" panose="02020603050405020304" pitchFamily="18" charset="0"/>
                <a:cs typeface="Times New Roman" panose="02020603050405020304" pitchFamily="18" charset="0"/>
              </a:rPr>
              <a:t>педагог увлекается «тренировкой»</a:t>
            </a:r>
          </a:p>
          <a:p>
            <a:r>
              <a:rPr lang="ru-RU" sz="2400" dirty="0" smtClean="0">
                <a:latin typeface="Times New Roman" panose="02020603050405020304" pitchFamily="18" charset="0"/>
                <a:cs typeface="Times New Roman" panose="02020603050405020304" pitchFamily="18" charset="0"/>
              </a:rPr>
              <a:t> на вычленение правил, забывая о воображаемой ситуации.</a:t>
            </a:r>
          </a:p>
          <a:p>
            <a:endParaRPr lang="ru-RU" sz="2400" dirty="0" smtClean="0">
              <a:latin typeface="Times New Roman" panose="02020603050405020304" pitchFamily="18" charset="0"/>
              <a:cs typeface="Times New Roman" panose="02020603050405020304" pitchFamily="18" charset="0"/>
            </a:endParaRPr>
          </a:p>
          <a:p>
            <a:pPr algn="ctr"/>
            <a:r>
              <a:rPr lang="ru-RU" sz="2400" b="1" dirty="0" smtClean="0">
                <a:latin typeface="Times New Roman" panose="02020603050405020304" pitchFamily="18" charset="0"/>
                <a:cs typeface="Times New Roman" panose="02020603050405020304" pitchFamily="18" charset="0"/>
              </a:rPr>
              <a:t>Игра с правилами – школа произвольности</a:t>
            </a:r>
          </a:p>
          <a:p>
            <a:endParaRPr lang="ru-RU" sz="2400" b="1" dirty="0" smtClean="0">
              <a:latin typeface="Times New Roman" panose="02020603050405020304" pitchFamily="18" charset="0"/>
              <a:cs typeface="Times New Roman" panose="02020603050405020304" pitchFamily="18" charset="0"/>
            </a:endParaRPr>
          </a:p>
          <a:p>
            <a:r>
              <a:rPr lang="ru-RU" sz="2400" b="1" dirty="0" err="1" smtClean="0">
                <a:latin typeface="Times New Roman" panose="02020603050405020304" pitchFamily="18" charset="0"/>
                <a:cs typeface="Times New Roman" panose="02020603050405020304" pitchFamily="18" charset="0"/>
              </a:rPr>
              <a:t>Недоиграли</a:t>
            </a:r>
            <a:r>
              <a:rPr lang="ru-RU" sz="2400" b="1" dirty="0" smtClean="0">
                <a:latin typeface="Times New Roman" panose="02020603050405020304" pitchFamily="18" charset="0"/>
                <a:cs typeface="Times New Roman" panose="02020603050405020304" pitchFamily="18" charset="0"/>
              </a:rPr>
              <a:t>:</a:t>
            </a:r>
          </a:p>
          <a:p>
            <a:pPr marL="457200" indent="-457200">
              <a:buAutoNum type="arabicPeriod"/>
            </a:pPr>
            <a:r>
              <a:rPr lang="ru-RU" sz="2400" b="1" dirty="0" smtClean="0">
                <a:latin typeface="Times New Roman" panose="02020603050405020304" pitchFamily="18" charset="0"/>
                <a:cs typeface="Times New Roman" panose="02020603050405020304" pitchFamily="18" charset="0"/>
              </a:rPr>
              <a:t>«Неуправляемый» (не признает правил и норм)</a:t>
            </a:r>
          </a:p>
          <a:p>
            <a:pPr marL="457200" indent="-457200">
              <a:buAutoNum type="arabicPeriod"/>
            </a:pPr>
            <a:r>
              <a:rPr lang="ru-RU" sz="2400" b="1" dirty="0" smtClean="0">
                <a:latin typeface="Times New Roman" panose="02020603050405020304" pitchFamily="18" charset="0"/>
                <a:cs typeface="Times New Roman" panose="02020603050405020304" pitchFamily="18" charset="0"/>
              </a:rPr>
              <a:t>Не может организовать собственную деятельность</a:t>
            </a:r>
          </a:p>
          <a:p>
            <a:pPr marL="457200" indent="-457200"/>
            <a:r>
              <a:rPr lang="ru-RU" sz="2400" b="1" dirty="0" smtClean="0">
                <a:latin typeface="Times New Roman" panose="02020603050405020304" pitchFamily="18" charset="0"/>
                <a:cs typeface="Times New Roman" panose="02020603050405020304" pitchFamily="18" charset="0"/>
              </a:rPr>
              <a:t> и деятельность других (не может обозначить границы)</a:t>
            </a:r>
          </a:p>
          <a:p>
            <a:pPr marL="457200" indent="-457200"/>
            <a:endParaRPr lang="ru-RU" sz="2400" b="1" dirty="0" smtClean="0">
              <a:latin typeface="Times New Roman" panose="02020603050405020304" pitchFamily="18" charset="0"/>
              <a:cs typeface="Times New Roman" panose="02020603050405020304" pitchFamily="18" charset="0"/>
            </a:endParaRPr>
          </a:p>
          <a:p>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720" y="357166"/>
            <a:ext cx="8358246" cy="6001643"/>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Документы</a:t>
            </a:r>
          </a:p>
          <a:p>
            <a:pPr>
              <a:buFont typeface="Wingdings" pitchFamily="2" charset="2"/>
              <a:buChar char="Ø"/>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Конвенция о правах ребенка</a:t>
            </a:r>
            <a:r>
              <a:rPr lang="ru-RU" sz="2400" dirty="0" smtClean="0">
                <a:latin typeface="Times New Roman" pitchFamily="18" charset="0"/>
                <a:cs typeface="Times New Roman" pitchFamily="18" charset="0"/>
              </a:rPr>
              <a:t>, 15.09.1990 г., ст. 31 (право ребенка на игру)</a:t>
            </a:r>
          </a:p>
          <a:p>
            <a:pPr>
              <a:buFont typeface="Wingdings" pitchFamily="2" charset="2"/>
              <a:buChar char="Ø"/>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Общий комментарий к ст.31 ООН Конвенции о правах ребенка </a:t>
            </a:r>
            <a:r>
              <a:rPr lang="ru-RU" sz="2400" dirty="0" smtClean="0">
                <a:latin typeface="Times New Roman" pitchFamily="18" charset="0"/>
                <a:cs typeface="Times New Roman" pitchFamily="18" charset="0"/>
              </a:rPr>
              <a:t>(адаптированный перевод  авторов Смирновой Е.О., Соколовой М.В.). </a:t>
            </a:r>
          </a:p>
          <a:p>
            <a:pPr>
              <a:buFont typeface="Wingdings" pitchFamily="2" charset="2"/>
              <a:buChar char="Ø"/>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Федеральный закон от 29.12.2012 № 273-ФЗ «Об образовании в Российской Федерации)</a:t>
            </a:r>
            <a:r>
              <a:rPr lang="ru-RU" sz="2400" dirty="0" smtClean="0">
                <a:latin typeface="Times New Roman" pitchFamily="18" charset="0"/>
                <a:cs typeface="Times New Roman" pitchFamily="18" charset="0"/>
              </a:rPr>
              <a:t>, ст.64 (реализация образовательной программы дошкольного образования на основе </a:t>
            </a:r>
            <a:r>
              <a:rPr lang="ru-RU" sz="2400" dirty="0" err="1" smtClean="0">
                <a:latin typeface="Times New Roman" pitchFamily="18" charset="0"/>
                <a:cs typeface="Times New Roman" pitchFamily="18" charset="0"/>
              </a:rPr>
              <a:t>спецефических</a:t>
            </a:r>
            <a:r>
              <a:rPr lang="ru-RU" sz="2400" dirty="0" smtClean="0">
                <a:latin typeface="Times New Roman" pitchFamily="18" charset="0"/>
                <a:cs typeface="Times New Roman" pitchFamily="18" charset="0"/>
              </a:rPr>
              <a:t> детских видах деятельности)</a:t>
            </a:r>
          </a:p>
          <a:p>
            <a:pPr>
              <a:buFont typeface="Wingdings" pitchFamily="2" charset="2"/>
              <a:buChar char="Ø"/>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Федеральный государственный стандарт дошкольного образования</a:t>
            </a:r>
            <a:r>
              <a:rPr lang="ru-RU" sz="2400" dirty="0" smtClean="0">
                <a:latin typeface="Times New Roman" pitchFamily="18" charset="0"/>
                <a:cs typeface="Times New Roman" pitchFamily="18" charset="0"/>
              </a:rPr>
              <a:t>, 2013 (поддержка спонтанной игры детей, обеспечение игрового времени и пространства, поддержка игровой инициативы, п. 3.2.5.</a:t>
            </a:r>
          </a:p>
          <a:p>
            <a:pPr>
              <a:buFont typeface="Wingdings" pitchFamily="2" charset="2"/>
              <a:buChar char="Ø"/>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Примерная основная образовательная программа дошкольного образования</a:t>
            </a:r>
            <a:r>
              <a:rPr lang="ru-RU" sz="2400" dirty="0" smtClean="0">
                <a:latin typeface="Times New Roman" pitchFamily="18" charset="0"/>
                <a:cs typeface="Times New Roman" pitchFamily="18" charset="0"/>
              </a:rPr>
              <a:t>, 2015 г.</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285860"/>
            <a:ext cx="7972452" cy="5188092"/>
          </a:xfrm>
        </p:spPr>
        <p:txBody>
          <a:bodyPr>
            <a:normAutofit/>
          </a:bodyPr>
          <a:lstStyle/>
          <a:p>
            <a:pPr marL="0" indent="0">
              <a:buNone/>
            </a:pPr>
            <a:r>
              <a:rPr lang="ru-RU" sz="2400" b="1"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Характерные особенности: </a:t>
            </a:r>
            <a:r>
              <a:rPr lang="ru-RU" dirty="0" smtClean="0">
                <a:latin typeface="Times New Roman" panose="02020603050405020304" pitchFamily="18" charset="0"/>
                <a:cs typeface="Times New Roman" panose="02020603050405020304" pitchFamily="18" charset="0"/>
              </a:rPr>
              <a:t>индивидуальна или</a:t>
            </a:r>
            <a:r>
              <a:rPr lang="ru-RU" u="sng" dirty="0" smtClean="0">
                <a:latin typeface="Times New Roman" panose="02020603050405020304" pitchFamily="18" charset="0"/>
                <a:cs typeface="Times New Roman" panose="02020603050405020304" pitchFamily="18" charset="0"/>
              </a:rPr>
              <a:t> </a:t>
            </a:r>
            <a:r>
              <a:rPr lang="ru-RU" u="sng" dirty="0" err="1" smtClean="0">
                <a:latin typeface="Times New Roman" panose="02020603050405020304" pitchFamily="18" charset="0"/>
                <a:cs typeface="Times New Roman" panose="02020603050405020304" pitchFamily="18" charset="0"/>
              </a:rPr>
              <a:t>коллективна</a:t>
            </a:r>
            <a:r>
              <a:rPr lang="ru-RU" dirty="0" smtClean="0">
                <a:latin typeface="Times New Roman" panose="02020603050405020304" pitchFamily="18" charset="0"/>
                <a:cs typeface="Times New Roman" panose="02020603050405020304" pitchFamily="18" charset="0"/>
              </a:rPr>
              <a:t>; требует  обособленного пространства; игрушки/заместители – средства реализации сюжета; </a:t>
            </a:r>
            <a:r>
              <a:rPr lang="ru-RU" u="sng" dirty="0" smtClean="0">
                <a:latin typeface="Times New Roman" panose="02020603050405020304" pitchFamily="18" charset="0"/>
                <a:cs typeface="Times New Roman" panose="02020603050405020304" pitchFamily="18" charset="0"/>
              </a:rPr>
              <a:t>ребенок может играть с одной игрушкой, одновременно озвучивая ее и еще несколько персонажей. </a:t>
            </a:r>
          </a:p>
          <a:p>
            <a:pPr marL="0" indent="0">
              <a:buNone/>
            </a:pPr>
            <a:r>
              <a:rPr lang="ru-RU" i="1" dirty="0" smtClean="0">
                <a:latin typeface="Times New Roman" panose="02020603050405020304" pitchFamily="18" charset="0"/>
                <a:cs typeface="Times New Roman" panose="02020603050405020304" pitchFamily="18" charset="0"/>
              </a:rPr>
              <a:t>Основной навык: </a:t>
            </a:r>
            <a:r>
              <a:rPr lang="ru-RU" b="1" dirty="0" smtClean="0">
                <a:latin typeface="Times New Roman" panose="02020603050405020304" pitchFamily="18" charset="0"/>
                <a:cs typeface="Times New Roman" panose="02020603050405020304" pitchFamily="18" charset="0"/>
              </a:rPr>
              <a:t>развитие более сложного сюжета</a:t>
            </a:r>
          </a:p>
          <a:p>
            <a:pPr marL="0" indent="0">
              <a:buNone/>
            </a:pPr>
            <a:endParaRPr lang="ru-RU" sz="24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428728" y="428604"/>
            <a:ext cx="6404830" cy="461665"/>
          </a:xfrm>
          <a:prstGeom prst="rect">
            <a:avLst/>
          </a:prstGeom>
        </p:spPr>
        <p:txBody>
          <a:bodyPr wrap="none">
            <a:spAutoFit/>
          </a:bodyPr>
          <a:lstStyle/>
          <a:p>
            <a:r>
              <a:rPr lang="ru-RU" sz="2400" b="1" dirty="0" smtClean="0">
                <a:latin typeface="Times New Roman" panose="02020603050405020304" pitchFamily="18" charset="0"/>
                <a:cs typeface="Times New Roman" panose="02020603050405020304" pitchFamily="18" charset="0"/>
              </a:rPr>
              <a:t>Режиссерская игра высшего уровня (6-7 лет</a:t>
            </a:r>
            <a:r>
              <a:rPr lang="ru-RU" b="1" dirty="0" smtClean="0">
                <a:latin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3919583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539552" y="548680"/>
            <a:ext cx="8229600" cy="5544616"/>
          </a:xfrm>
        </p:spPr>
        <p:txBody>
          <a:bodyPr/>
          <a:lstStyle/>
          <a:p>
            <a:pPr marL="457200" lvl="1" indent="0">
              <a:buNone/>
            </a:pPr>
            <a:r>
              <a:rPr lang="ru-RU" dirty="0" smtClean="0"/>
              <a:t>                            </a:t>
            </a:r>
            <a:r>
              <a:rPr lang="ru-RU" sz="3200" b="1" dirty="0" smtClean="0">
                <a:latin typeface="Times New Roman" panose="02020603050405020304" pitchFamily="18" charset="0"/>
                <a:cs typeface="Times New Roman" panose="02020603050405020304" pitchFamily="18" charset="0"/>
              </a:rPr>
              <a:t>Режиссерская</a:t>
            </a:r>
            <a:endParaRPr lang="ru-RU" sz="32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699792" y="1628800"/>
            <a:ext cx="3600400" cy="584775"/>
          </a:xfrm>
          <a:prstGeom prst="rect">
            <a:avLst/>
          </a:prstGeom>
          <a:noFill/>
        </p:spPr>
        <p:txBody>
          <a:bodyPr wrap="square" rtlCol="0">
            <a:spAutoFit/>
          </a:bodyPr>
          <a:lstStyle/>
          <a:p>
            <a:pPr algn="ctr"/>
            <a:r>
              <a:rPr lang="ru-RU" sz="3200" b="1" dirty="0" smtClean="0">
                <a:latin typeface="Times New Roman" panose="02020603050405020304" pitchFamily="18" charset="0"/>
                <a:cs typeface="Times New Roman" panose="02020603050405020304" pitchFamily="18" charset="0"/>
              </a:rPr>
              <a:t>Игра с правилами</a:t>
            </a:r>
            <a:endParaRPr lang="ru-RU" sz="32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206861" y="2845232"/>
            <a:ext cx="4392488" cy="584775"/>
          </a:xfrm>
          <a:prstGeom prst="rect">
            <a:avLst/>
          </a:prstGeom>
          <a:noFill/>
        </p:spPr>
        <p:txBody>
          <a:bodyPr wrap="square" rtlCol="0">
            <a:spAutoFit/>
          </a:bodyPr>
          <a:lstStyle/>
          <a:p>
            <a:pPr algn="ctr"/>
            <a:r>
              <a:rPr lang="ru-RU" sz="3200" b="1" dirty="0" smtClean="0">
                <a:latin typeface="Times New Roman" panose="02020603050405020304" pitchFamily="18" charset="0"/>
                <a:cs typeface="Times New Roman" panose="02020603050405020304" pitchFamily="18" charset="0"/>
              </a:rPr>
              <a:t>Сюжетно-ролевая</a:t>
            </a:r>
            <a:endParaRPr lang="ru-RU" sz="32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907704" y="4077072"/>
            <a:ext cx="5256584" cy="584775"/>
          </a:xfrm>
          <a:prstGeom prst="rect">
            <a:avLst/>
          </a:prstGeom>
          <a:noFill/>
        </p:spPr>
        <p:txBody>
          <a:bodyPr wrap="square" rtlCol="0">
            <a:spAutoFit/>
          </a:bodyPr>
          <a:lstStyle/>
          <a:p>
            <a:pPr algn="ctr"/>
            <a:r>
              <a:rPr lang="ru-RU" sz="3200" b="1" dirty="0" smtClean="0">
                <a:latin typeface="Times New Roman" panose="02020603050405020304" pitchFamily="18" charset="0"/>
                <a:cs typeface="Times New Roman" panose="02020603050405020304" pitchFamily="18" charset="0"/>
              </a:rPr>
              <a:t>Образная</a:t>
            </a:r>
            <a:endParaRPr lang="ru-RU" sz="32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907703" y="5351519"/>
            <a:ext cx="5256584" cy="584775"/>
          </a:xfrm>
          <a:prstGeom prst="rect">
            <a:avLst/>
          </a:prstGeom>
          <a:noFill/>
        </p:spPr>
        <p:txBody>
          <a:bodyPr wrap="square" rtlCol="0">
            <a:spAutoFit/>
          </a:bodyPr>
          <a:lstStyle/>
          <a:p>
            <a:pPr algn="ctr"/>
            <a:r>
              <a:rPr lang="ru-RU" sz="3200" b="1" dirty="0" smtClean="0">
                <a:latin typeface="Times New Roman" panose="02020603050405020304" pitchFamily="18" charset="0"/>
                <a:cs typeface="Times New Roman" panose="02020603050405020304" pitchFamily="18" charset="0"/>
              </a:rPr>
              <a:t>Режиссерская</a:t>
            </a:r>
            <a:r>
              <a:rPr lang="ru-RU" sz="3200" dirty="0" smtClean="0">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p:txBody>
      </p:sp>
      <p:sp>
        <p:nvSpPr>
          <p:cNvPr id="10" name="Стрелка вправо 9"/>
          <p:cNvSpPr/>
          <p:nvPr/>
        </p:nvSpPr>
        <p:spPr>
          <a:xfrm rot="16200000">
            <a:off x="4392861" y="4973215"/>
            <a:ext cx="456927" cy="213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Стрелка вправо 14"/>
          <p:cNvSpPr/>
          <p:nvPr/>
        </p:nvSpPr>
        <p:spPr>
          <a:xfrm rot="16200000">
            <a:off x="4353869" y="3792623"/>
            <a:ext cx="456927" cy="213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Стрелка вправо 15"/>
          <p:cNvSpPr/>
          <p:nvPr/>
        </p:nvSpPr>
        <p:spPr>
          <a:xfrm rot="16200000">
            <a:off x="4307532" y="2510265"/>
            <a:ext cx="456927" cy="213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Стрелка вправо 16"/>
          <p:cNvSpPr/>
          <p:nvPr/>
        </p:nvSpPr>
        <p:spPr>
          <a:xfrm rot="16200000">
            <a:off x="4241271" y="1316642"/>
            <a:ext cx="456927" cy="213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179030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Е.Кравцова</a:t>
            </a:r>
            <a:r>
              <a:rPr lang="ru-RU" dirty="0" smtClean="0"/>
              <a:t> </a:t>
            </a:r>
            <a:endParaRPr lang="ru-RU" dirty="0"/>
          </a:p>
        </p:txBody>
      </p:sp>
      <p:sp>
        <p:nvSpPr>
          <p:cNvPr id="3" name="Объект 2"/>
          <p:cNvSpPr>
            <a:spLocks noGrp="1"/>
          </p:cNvSpPr>
          <p:nvPr>
            <p:ph sz="quarter" idx="1"/>
          </p:nvPr>
        </p:nvSpPr>
        <p:spPr/>
        <p:txBody>
          <a:bodyPr>
            <a:normAutofit/>
          </a:bodyPr>
          <a:lstStyle/>
          <a:p>
            <a:pPr marL="0" indent="0" algn="ctr">
              <a:buNone/>
            </a:pPr>
            <a:r>
              <a:rPr lang="ru-RU" dirty="0" smtClean="0">
                <a:latin typeface="Times New Roman" pitchFamily="18" charset="0"/>
                <a:cs typeface="Times New Roman" pitchFamily="18" charset="0"/>
              </a:rPr>
              <a:t>«….Волшебниками не рождаются, волшебниками становятся. А для этого у  ребенка все есть…. Но все же ему нужно помочь. Надо дать ему возможность действовать самостоятельно, проявить индивидуальность, желательно стараться не заставлять его делать то, что он очень не хочет, надо много общаться с ним.</a:t>
            </a:r>
          </a:p>
          <a:p>
            <a:pPr marL="0" indent="0" algn="ctr">
              <a:buNone/>
            </a:pPr>
            <a:r>
              <a:rPr lang="ru-RU" dirty="0" smtClean="0">
                <a:latin typeface="Times New Roman" pitchFamily="18" charset="0"/>
                <a:cs typeface="Times New Roman" pitchFamily="18" charset="0"/>
              </a:rPr>
              <a:t> В этом вам поможет игра….»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24295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1143000"/>
          </a:xfrm>
        </p:spPr>
        <p:txBody>
          <a:bodyPr>
            <a:normAutofit/>
          </a:bodyPr>
          <a:lstStyle/>
          <a:p>
            <a:r>
              <a:rPr lang="ru-RU" b="1" dirty="0" smtClean="0">
                <a:solidFill>
                  <a:schemeClr val="tx1"/>
                </a:solidFill>
                <a:latin typeface="Times New Roman" panose="02020603050405020304" pitchFamily="18" charset="0"/>
                <a:cs typeface="Times New Roman" panose="02020603050405020304" pitchFamily="18" charset="0"/>
              </a:rPr>
              <a:t>  Е.Кравцова</a:t>
            </a:r>
            <a:r>
              <a:rPr lang="ru-RU" b="1" dirty="0" smtClean="0">
                <a:solidFill>
                  <a:schemeClr val="tx1"/>
                </a:solidFill>
              </a:rPr>
              <a:t> </a:t>
            </a:r>
            <a:br>
              <a:rPr lang="ru-RU" b="1" dirty="0" smtClean="0">
                <a:solidFill>
                  <a:schemeClr val="tx1"/>
                </a:solidFill>
              </a:rPr>
            </a:br>
            <a:r>
              <a:rPr lang="ru-RU" b="1" dirty="0" smtClean="0">
                <a:solidFill>
                  <a:schemeClr val="tx1"/>
                </a:solidFill>
                <a:latin typeface="Times New Roman" panose="02020603050405020304" pitchFamily="18" charset="0"/>
                <a:cs typeface="Times New Roman" panose="02020603050405020304" pitchFamily="18" charset="0"/>
              </a:rPr>
              <a:t>«Разбуди в ребенке волшебника»</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043608" y="1772816"/>
            <a:ext cx="7488832" cy="3046988"/>
          </a:xfrm>
          <a:prstGeom prst="rect">
            <a:avLst/>
          </a:prstGeom>
          <a:noFill/>
        </p:spPr>
        <p:txBody>
          <a:bodyPr wrap="square" rtlCol="0">
            <a:spAutoFit/>
          </a:bodyPr>
          <a:lstStyle/>
          <a:p>
            <a:r>
              <a:rPr lang="ru-RU" sz="2400" b="1" dirty="0" smtClean="0">
                <a:latin typeface="Times New Roman" panose="02020603050405020304" pitchFamily="18" charset="0"/>
                <a:cs typeface="Times New Roman" panose="02020603050405020304" pitchFamily="18" charset="0"/>
              </a:rPr>
              <a:t>Парадокс игры: </a:t>
            </a:r>
            <a:r>
              <a:rPr lang="ru-RU" sz="2400" dirty="0" smtClean="0">
                <a:latin typeface="Times New Roman" panose="02020603050405020304" pitchFamily="18" charset="0"/>
                <a:cs typeface="Times New Roman" panose="02020603050405020304" pitchFamily="18" charset="0"/>
              </a:rPr>
              <a:t> игра –фундамент психического развития ребенка, НО – САМЫЙ НЕПОНЯТНЫЙ ВИД ДЕЯТЕЛЬНОСТИ</a:t>
            </a: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Подмена </a:t>
            </a:r>
            <a:r>
              <a:rPr lang="ru-RU" sz="2400" b="1" dirty="0" smtClean="0">
                <a:latin typeface="Times New Roman" panose="02020603050405020304" pitchFamily="18" charset="0"/>
                <a:cs typeface="Times New Roman" panose="02020603050405020304" pitchFamily="18" charset="0"/>
              </a:rPr>
              <a:t>истинно игры </a:t>
            </a:r>
            <a:r>
              <a:rPr lang="ru-RU" sz="2400" dirty="0" smtClean="0">
                <a:latin typeface="Times New Roman" panose="02020603050405020304" pitchFamily="18" charset="0"/>
                <a:cs typeface="Times New Roman" panose="02020603050405020304" pitchFamily="18" charset="0"/>
              </a:rPr>
              <a:t>игровыми приемами</a:t>
            </a:r>
          </a:p>
          <a:p>
            <a:endParaRPr lang="ru-RU" sz="2400" dirty="0" smtClean="0">
              <a:latin typeface="Times New Roman" panose="02020603050405020304" pitchFamily="18" charset="0"/>
              <a:cs typeface="Times New Roman" panose="02020603050405020304" pitchFamily="18" charset="0"/>
            </a:endParaRPr>
          </a:p>
          <a:p>
            <a:endParaRPr lang="ru-RU"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21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357166"/>
            <a:ext cx="8358246" cy="646331"/>
          </a:xfrm>
          <a:prstGeom prst="rect">
            <a:avLst/>
          </a:prstGeom>
          <a:noFill/>
        </p:spPr>
        <p:txBody>
          <a:bodyPr wrap="square" rtlCol="0">
            <a:spAutoFit/>
          </a:bodyPr>
          <a:lstStyle/>
          <a:p>
            <a:pPr algn="ctr"/>
            <a:r>
              <a:rPr lang="ru-RU" sz="3600" b="1" dirty="0" smtClean="0">
                <a:latin typeface="Times New Roman" pitchFamily="18" charset="0"/>
                <a:cs typeface="Times New Roman" pitchFamily="18" charset="0"/>
              </a:rPr>
              <a:t>Что такое игра?</a:t>
            </a:r>
            <a:endParaRPr lang="ru-RU" sz="3600" b="1" dirty="0">
              <a:latin typeface="Times New Roman" pitchFamily="18" charset="0"/>
              <a:cs typeface="Times New Roman" pitchFamily="18" charset="0"/>
            </a:endParaRPr>
          </a:p>
        </p:txBody>
      </p:sp>
      <p:sp>
        <p:nvSpPr>
          <p:cNvPr id="5" name="TextBox 4"/>
          <p:cNvSpPr txBox="1"/>
          <p:nvPr/>
        </p:nvSpPr>
        <p:spPr>
          <a:xfrm>
            <a:off x="285720" y="1214422"/>
            <a:ext cx="8143932" cy="4893647"/>
          </a:xfrm>
          <a:prstGeom prst="rect">
            <a:avLst/>
          </a:prstGeom>
          <a:noFill/>
        </p:spPr>
        <p:txBody>
          <a:bodyPr wrap="square" rtlCol="0">
            <a:spAutoFit/>
          </a:bodyPr>
          <a:lstStyle/>
          <a:p>
            <a:r>
              <a:rPr lang="ru-RU" sz="2400" dirty="0" smtClean="0">
                <a:latin typeface="Times New Roman" pitchFamily="18" charset="0"/>
                <a:cs typeface="Times New Roman" pitchFamily="18" charset="0"/>
              </a:rPr>
              <a:t>ИГРА – </a:t>
            </a:r>
            <a:r>
              <a:rPr lang="ru-RU" sz="2400" i="1" dirty="0" smtClean="0">
                <a:latin typeface="Times New Roman" pitchFamily="18" charset="0"/>
                <a:cs typeface="Times New Roman" pitchFamily="18" charset="0"/>
              </a:rPr>
              <a:t>отражение</a:t>
            </a:r>
            <a:r>
              <a:rPr lang="ru-RU" sz="2400" dirty="0" smtClean="0">
                <a:latin typeface="Times New Roman" pitchFamily="18" charset="0"/>
                <a:cs typeface="Times New Roman" pitchFamily="18" charset="0"/>
              </a:rPr>
              <a:t> действительной </a:t>
            </a:r>
            <a:r>
              <a:rPr lang="ru-RU" sz="2400" i="1" dirty="0" smtClean="0">
                <a:latin typeface="Times New Roman" pitchFamily="18" charset="0"/>
                <a:cs typeface="Times New Roman" pitchFamily="18" charset="0"/>
              </a:rPr>
              <a:t>жизни</a:t>
            </a:r>
            <a:r>
              <a:rPr lang="ru-RU" sz="2400" dirty="0" smtClean="0">
                <a:latin typeface="Times New Roman" pitchFamily="18" charset="0"/>
                <a:cs typeface="Times New Roman" pitchFamily="18" charset="0"/>
              </a:rPr>
              <a:t> (К.Д.Ушинский)</a:t>
            </a:r>
          </a:p>
          <a:p>
            <a:r>
              <a:rPr lang="ru-RU" sz="2400" dirty="0" smtClean="0">
                <a:latin typeface="Times New Roman" pitchFamily="18" charset="0"/>
                <a:cs typeface="Times New Roman" pitchFamily="18" charset="0"/>
              </a:rPr>
              <a:t>ИГРА – </a:t>
            </a:r>
            <a:r>
              <a:rPr lang="ru-RU" sz="2400" i="1" dirty="0" smtClean="0">
                <a:latin typeface="Times New Roman" pitchFamily="18" charset="0"/>
                <a:cs typeface="Times New Roman" pitchFamily="18" charset="0"/>
              </a:rPr>
              <a:t>источник развития </a:t>
            </a:r>
            <a:r>
              <a:rPr lang="ru-RU" sz="2400" dirty="0" smtClean="0">
                <a:latin typeface="Times New Roman" pitchFamily="18" charset="0"/>
                <a:cs typeface="Times New Roman" pitchFamily="18" charset="0"/>
              </a:rPr>
              <a:t>и создает зону ближайшего развития  (</a:t>
            </a:r>
            <a:r>
              <a:rPr lang="ru-RU" sz="2400" dirty="0" err="1" smtClean="0">
                <a:latin typeface="Times New Roman" pitchFamily="18" charset="0"/>
                <a:cs typeface="Times New Roman" pitchFamily="18" charset="0"/>
              </a:rPr>
              <a:t>Л.С.Выготский</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ИГРА – </a:t>
            </a:r>
            <a:r>
              <a:rPr lang="ru-RU" sz="2400" i="1" dirty="0" smtClean="0">
                <a:latin typeface="Times New Roman" pitchFamily="18" charset="0"/>
                <a:cs typeface="Times New Roman" pitchFamily="18" charset="0"/>
              </a:rPr>
              <a:t>новообразование</a:t>
            </a:r>
            <a:r>
              <a:rPr lang="ru-RU" sz="2400" dirty="0" smtClean="0">
                <a:latin typeface="Times New Roman" pitchFamily="18" charset="0"/>
                <a:cs typeface="Times New Roman" pitchFamily="18" charset="0"/>
              </a:rPr>
              <a:t> </a:t>
            </a:r>
            <a:r>
              <a:rPr lang="ru-RU" sz="2400" u="sng" dirty="0" smtClean="0">
                <a:latin typeface="Times New Roman" pitchFamily="18" charset="0"/>
                <a:cs typeface="Times New Roman" pitchFamily="18" charset="0"/>
              </a:rPr>
              <a:t>дошкольного</a:t>
            </a:r>
            <a:r>
              <a:rPr lang="ru-RU" sz="2400" dirty="0" smtClean="0">
                <a:latin typeface="Times New Roman" pitchFamily="18" charset="0"/>
                <a:cs typeface="Times New Roman" pitchFamily="18" charset="0"/>
              </a:rPr>
              <a:t> возраста , которое как в фокусе собирает в себе все самые глубинные течения развития ребенка (</a:t>
            </a:r>
            <a:r>
              <a:rPr lang="ru-RU" sz="2400" dirty="0" err="1" smtClean="0">
                <a:latin typeface="Times New Roman" pitchFamily="18" charset="0"/>
                <a:cs typeface="Times New Roman" pitchFamily="18" charset="0"/>
              </a:rPr>
              <a:t>Л.С.Выготский</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ИГРА – не преобладающая, но </a:t>
            </a:r>
            <a:r>
              <a:rPr lang="ru-RU" sz="2400" i="1" dirty="0" smtClean="0">
                <a:latin typeface="Times New Roman" pitchFamily="18" charset="0"/>
                <a:cs typeface="Times New Roman" pitchFamily="18" charset="0"/>
              </a:rPr>
              <a:t>ведущая функция </a:t>
            </a:r>
            <a:r>
              <a:rPr lang="ru-RU" sz="2400" dirty="0" smtClean="0">
                <a:latin typeface="Times New Roman" pitchFamily="18" charset="0"/>
                <a:cs typeface="Times New Roman" pitchFamily="18" charset="0"/>
              </a:rPr>
              <a:t>развития ребенка дошкольного возраста (</a:t>
            </a:r>
            <a:r>
              <a:rPr lang="ru-RU" sz="2400" dirty="0" err="1" smtClean="0">
                <a:latin typeface="Times New Roman" pitchFamily="18" charset="0"/>
                <a:cs typeface="Times New Roman" pitchFamily="18" charset="0"/>
              </a:rPr>
              <a:t>Л.С.Выготский</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ИГРА – </a:t>
            </a:r>
            <a:r>
              <a:rPr lang="ru-RU" sz="2400" i="1" dirty="0" smtClean="0">
                <a:latin typeface="Times New Roman" pitchFamily="18" charset="0"/>
                <a:cs typeface="Times New Roman" pitchFamily="18" charset="0"/>
              </a:rPr>
              <a:t>деятельность</a:t>
            </a:r>
            <a:r>
              <a:rPr lang="ru-RU" sz="2400" dirty="0" smtClean="0">
                <a:latin typeface="Times New Roman" pitchFamily="18" charset="0"/>
                <a:cs typeface="Times New Roman" pitchFamily="18" charset="0"/>
              </a:rPr>
              <a:t>, в которой воссоздаются социальные отношения между людьми вне условий непосредственной утилитарной деятельности (</a:t>
            </a:r>
            <a:r>
              <a:rPr lang="ru-RU" sz="2400" dirty="0" err="1" smtClean="0">
                <a:latin typeface="Times New Roman" pitchFamily="18" charset="0"/>
                <a:cs typeface="Times New Roman" pitchFamily="18" charset="0"/>
              </a:rPr>
              <a:t>Эльконин</a:t>
            </a:r>
            <a:r>
              <a:rPr lang="ru-RU" sz="2400" dirty="0" smtClean="0">
                <a:latin typeface="Times New Roman" pitchFamily="18" charset="0"/>
                <a:cs typeface="Times New Roman" pitchFamily="18" charset="0"/>
              </a:rPr>
              <a:t> Д.Б.).</a:t>
            </a:r>
          </a:p>
          <a:p>
            <a:r>
              <a:rPr lang="ru-RU" sz="2400" dirty="0" smtClean="0">
                <a:latin typeface="Times New Roman" pitchFamily="18" charset="0"/>
                <a:cs typeface="Times New Roman" pitchFamily="18" charset="0"/>
              </a:rPr>
              <a:t>ИГРА – </a:t>
            </a:r>
            <a:r>
              <a:rPr lang="ru-RU" sz="2400" i="1" dirty="0" smtClean="0">
                <a:latin typeface="Times New Roman" pitchFamily="18" charset="0"/>
                <a:cs typeface="Times New Roman" pitchFamily="18" charset="0"/>
              </a:rPr>
              <a:t>деятельность</a:t>
            </a:r>
            <a:r>
              <a:rPr lang="ru-RU" sz="2400" dirty="0" smtClean="0">
                <a:latin typeface="Times New Roman" pitchFamily="18" charset="0"/>
                <a:cs typeface="Times New Roman" pitchFamily="18" charset="0"/>
              </a:rPr>
              <a:t>, при которой субъект может одновременно находится «в игре» и «вне ее» (Е.Е.Кравцова).</a:t>
            </a:r>
            <a:endParaRPr lang="ru-RU"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596" y="357166"/>
            <a:ext cx="3429024" cy="2308324"/>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1</a:t>
            </a:r>
          </a:p>
          <a:p>
            <a:pPr algn="ctr"/>
            <a:r>
              <a:rPr lang="ru-RU" sz="2400" dirty="0" smtClean="0">
                <a:latin typeface="Times New Roman" pitchFamily="18" charset="0"/>
                <a:cs typeface="Times New Roman" pitchFamily="18" charset="0"/>
              </a:rPr>
              <a:t>Я с утра играла в кошку,</a:t>
            </a:r>
          </a:p>
          <a:p>
            <a:r>
              <a:rPr lang="ru-RU" sz="2400" dirty="0" smtClean="0">
                <a:latin typeface="Times New Roman" pitchFamily="18" charset="0"/>
                <a:cs typeface="Times New Roman" pitchFamily="18" charset="0"/>
              </a:rPr>
              <a:t>Я - пушистая была.</a:t>
            </a:r>
          </a:p>
          <a:p>
            <a:r>
              <a:rPr lang="ru-RU" sz="2400" dirty="0" smtClean="0">
                <a:latin typeface="Times New Roman" pitchFamily="18" charset="0"/>
                <a:cs typeface="Times New Roman" pitchFamily="18" charset="0"/>
              </a:rPr>
              <a:t>Я за завтраком немножко</a:t>
            </a:r>
          </a:p>
          <a:p>
            <a:r>
              <a:rPr lang="ru-RU" sz="2400" dirty="0" smtClean="0">
                <a:latin typeface="Times New Roman" pitchFamily="18" charset="0"/>
                <a:cs typeface="Times New Roman" pitchFamily="18" charset="0"/>
              </a:rPr>
              <a:t>Полакала молока.</a:t>
            </a:r>
          </a:p>
        </p:txBody>
      </p:sp>
      <p:sp>
        <p:nvSpPr>
          <p:cNvPr id="7" name="TextBox 6"/>
          <p:cNvSpPr txBox="1"/>
          <p:nvPr/>
        </p:nvSpPr>
        <p:spPr>
          <a:xfrm>
            <a:off x="4643438" y="214290"/>
            <a:ext cx="3429024" cy="4401205"/>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2</a:t>
            </a:r>
          </a:p>
          <a:p>
            <a:r>
              <a:rPr lang="ru-RU" sz="2000" dirty="0" smtClean="0">
                <a:latin typeface="Times New Roman" pitchFamily="18" charset="0"/>
                <a:cs typeface="Times New Roman" pitchFamily="18" charset="0"/>
              </a:rPr>
              <a:t>Я сегодня стюардесса,</a:t>
            </a:r>
          </a:p>
          <a:p>
            <a:r>
              <a:rPr lang="ru-RU" sz="2000" dirty="0" smtClean="0">
                <a:latin typeface="Times New Roman" pitchFamily="18" charset="0"/>
                <a:cs typeface="Times New Roman" pitchFamily="18" charset="0"/>
              </a:rPr>
              <a:t>А Серёжка наш - пилот.</a:t>
            </a:r>
          </a:p>
          <a:p>
            <a:r>
              <a:rPr lang="ru-RU" sz="2000" dirty="0" smtClean="0">
                <a:latin typeface="Times New Roman" pitchFamily="18" charset="0"/>
                <a:cs typeface="Times New Roman" pitchFamily="18" charset="0"/>
              </a:rPr>
              <a:t>Ставим стульчики рядами -</a:t>
            </a:r>
          </a:p>
          <a:p>
            <a:r>
              <a:rPr lang="ru-RU" sz="2000" dirty="0" smtClean="0">
                <a:latin typeface="Times New Roman" pitchFamily="18" charset="0"/>
                <a:cs typeface="Times New Roman" pitchFamily="18" charset="0"/>
              </a:rPr>
              <a:t>Это будет самолёт.</a:t>
            </a:r>
            <a:r>
              <a:rPr lang="ru-RU" sz="2000" dirty="0" smtClean="0"/>
              <a:t> </a:t>
            </a:r>
            <a:r>
              <a:rPr lang="ru-RU" sz="2000" dirty="0" smtClean="0">
                <a:latin typeface="Times New Roman" pitchFamily="18" charset="0"/>
                <a:cs typeface="Times New Roman" pitchFamily="18" charset="0"/>
              </a:rPr>
              <a:t>Полетим мы к жарким странам,</a:t>
            </a:r>
          </a:p>
          <a:p>
            <a:r>
              <a:rPr lang="ru-RU" sz="2000" dirty="0" smtClean="0">
                <a:latin typeface="Times New Roman" pitchFamily="18" charset="0"/>
                <a:cs typeface="Times New Roman" pitchFamily="18" charset="0"/>
              </a:rPr>
              <a:t>Всех прошу занять места.</a:t>
            </a:r>
          </a:p>
          <a:p>
            <a:r>
              <a:rPr lang="ru-RU" sz="2000" dirty="0" smtClean="0">
                <a:latin typeface="Times New Roman" pitchFamily="18" charset="0"/>
                <a:cs typeface="Times New Roman" pitchFamily="18" charset="0"/>
              </a:rPr>
              <a:t>Я с улыбкой предлагаю</a:t>
            </a:r>
          </a:p>
          <a:p>
            <a:r>
              <a:rPr lang="ru-RU" sz="2000" dirty="0" smtClean="0">
                <a:latin typeface="Times New Roman" pitchFamily="18" charset="0"/>
                <a:cs typeface="Times New Roman" pitchFamily="18" charset="0"/>
              </a:rPr>
              <a:t>Пристегнуться не спеша.</a:t>
            </a:r>
          </a:p>
          <a:p>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p:txBody>
      </p:sp>
      <p:sp>
        <p:nvSpPr>
          <p:cNvPr id="10" name="TextBox 9"/>
          <p:cNvSpPr txBox="1"/>
          <p:nvPr/>
        </p:nvSpPr>
        <p:spPr>
          <a:xfrm>
            <a:off x="500034" y="2703016"/>
            <a:ext cx="4071966" cy="2677656"/>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3</a:t>
            </a:r>
          </a:p>
          <a:p>
            <a:r>
              <a:rPr lang="ru-RU" sz="2400" dirty="0" smtClean="0">
                <a:latin typeface="Times New Roman" pitchFamily="18" charset="0"/>
                <a:cs typeface="Times New Roman" pitchFamily="18" charset="0"/>
              </a:rPr>
              <a:t>Один, два, три, четыре, пять!</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Выходят мальчики играть.</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Играю в шашки и в лото,</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Играют в краски, в домино.</a:t>
            </a:r>
          </a:p>
          <a:p>
            <a:pPr algn="ct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p:txBody>
      </p:sp>
      <p:sp>
        <p:nvSpPr>
          <p:cNvPr id="12" name="TextBox 11"/>
          <p:cNvSpPr txBox="1"/>
          <p:nvPr/>
        </p:nvSpPr>
        <p:spPr>
          <a:xfrm>
            <a:off x="4643438" y="3286124"/>
            <a:ext cx="4500562" cy="2739211"/>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4</a:t>
            </a:r>
          </a:p>
          <a:p>
            <a:r>
              <a:rPr lang="ru-RU" sz="2000" dirty="0" smtClean="0">
                <a:latin typeface="Times New Roman" pitchFamily="18" charset="0"/>
                <a:cs typeface="Times New Roman" pitchFamily="18" charset="0"/>
              </a:rPr>
              <a:t>Во мне идей, почти что миллион!</a:t>
            </a:r>
          </a:p>
          <a:p>
            <a:r>
              <a:rPr lang="ru-RU" sz="2000" dirty="0" smtClean="0">
                <a:latin typeface="Times New Roman" pitchFamily="18" charset="0"/>
                <a:cs typeface="Times New Roman" pitchFamily="18" charset="0"/>
              </a:rPr>
              <a:t>Как всё успеть, пока ещё не знаю сам.</a:t>
            </a:r>
          </a:p>
          <a:p>
            <a:r>
              <a:rPr lang="ru-RU" sz="2000" dirty="0" smtClean="0">
                <a:latin typeface="Times New Roman" pitchFamily="18" charset="0"/>
                <a:cs typeface="Times New Roman" pitchFamily="18" charset="0"/>
              </a:rPr>
              <a:t>С солдатиков я строю целый батальон.</a:t>
            </a:r>
          </a:p>
          <a:p>
            <a:r>
              <a:rPr lang="ru-RU" sz="2000" dirty="0" smtClean="0">
                <a:latin typeface="Times New Roman" pitchFamily="18" charset="0"/>
                <a:cs typeface="Times New Roman" pitchFamily="18" charset="0"/>
              </a:rPr>
              <a:t>Готовый дать отпор достойный, всем врагам.</a:t>
            </a:r>
          </a:p>
          <a:p>
            <a:pPr algn="ctr"/>
            <a:endParaRPr lang="ru-RU" sz="2400" dirty="0" smtClean="0">
              <a:latin typeface="Times New Roman" pitchFamily="18" charset="0"/>
              <a:cs typeface="Times New Roman" pitchFamily="18" charset="0"/>
            </a:endParaRPr>
          </a:p>
          <a:p>
            <a:pPr algn="ctr"/>
            <a:endParaRPr lang="ru-RU" sz="2400" dirty="0" smtClean="0">
              <a:latin typeface="Times New Roman" pitchFamily="18" charset="0"/>
              <a:cs typeface="Times New Roman" pitchFamily="18" charset="0"/>
            </a:endParaRPr>
          </a:p>
        </p:txBody>
      </p:sp>
      <p:sp>
        <p:nvSpPr>
          <p:cNvPr id="13" name="TextBox 12"/>
          <p:cNvSpPr txBox="1"/>
          <p:nvPr/>
        </p:nvSpPr>
        <p:spPr>
          <a:xfrm>
            <a:off x="285720" y="5000636"/>
            <a:ext cx="4643470" cy="1569660"/>
          </a:xfrm>
          <a:prstGeom prst="rect">
            <a:avLst/>
          </a:prstGeom>
          <a:noFill/>
        </p:spPr>
        <p:txBody>
          <a:bodyPr wrap="square" rtlCol="0">
            <a:spAutoFit/>
          </a:bodyPr>
          <a:lstStyle/>
          <a:p>
            <a:r>
              <a:rPr lang="ru-RU" sz="2400" b="1" dirty="0" smtClean="0">
                <a:solidFill>
                  <a:srgbClr val="00B050"/>
                </a:solidFill>
                <a:latin typeface="Times New Roman" pitchFamily="18" charset="0"/>
                <a:cs typeface="Times New Roman" pitchFamily="18" charset="0"/>
              </a:rPr>
              <a:t>1 – Образная (образно-ролевая)</a:t>
            </a:r>
          </a:p>
          <a:p>
            <a:r>
              <a:rPr lang="ru-RU" sz="2400" b="1" dirty="0" smtClean="0">
                <a:solidFill>
                  <a:srgbClr val="00B050"/>
                </a:solidFill>
                <a:latin typeface="Times New Roman" pitchFamily="18" charset="0"/>
                <a:cs typeface="Times New Roman" pitchFamily="18" charset="0"/>
              </a:rPr>
              <a:t>2 – Сюжетно-ролевая</a:t>
            </a:r>
          </a:p>
          <a:p>
            <a:r>
              <a:rPr lang="ru-RU" sz="2400" b="1" dirty="0" smtClean="0">
                <a:solidFill>
                  <a:srgbClr val="00B050"/>
                </a:solidFill>
                <a:latin typeface="Times New Roman" pitchFamily="18" charset="0"/>
                <a:cs typeface="Times New Roman" pitchFamily="18" charset="0"/>
              </a:rPr>
              <a:t>3 – С правилами</a:t>
            </a:r>
          </a:p>
          <a:p>
            <a:r>
              <a:rPr lang="ru-RU" sz="2400" b="1" dirty="0" smtClean="0">
                <a:solidFill>
                  <a:srgbClr val="00B050"/>
                </a:solidFill>
                <a:latin typeface="Times New Roman" pitchFamily="18" charset="0"/>
                <a:cs typeface="Times New Roman" pitchFamily="18" charset="0"/>
              </a:rPr>
              <a:t>4 – Режиссерская </a:t>
            </a:r>
            <a:endParaRPr lang="ru-RU" sz="2400" b="1"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85720" y="500042"/>
            <a:ext cx="8286808" cy="928694"/>
          </a:xfrm>
        </p:spPr>
        <p:txBody>
          <a:bodyPr>
            <a:normAutofit/>
          </a:bodyPr>
          <a:lstStyle/>
          <a:p>
            <a:pPr marL="0" indent="0" algn="ctr">
              <a:buNone/>
            </a:pPr>
            <a:r>
              <a:rPr lang="ru-RU" b="1" dirty="0" smtClean="0">
                <a:latin typeface="Times New Roman" panose="02020603050405020304" pitchFamily="18" charset="0"/>
                <a:cs typeface="Times New Roman" panose="02020603050405020304" pitchFamily="18" charset="0"/>
              </a:rPr>
              <a:t>      Игра развивает - Игра развивается</a:t>
            </a:r>
          </a:p>
          <a:p>
            <a:pPr marL="0" indent="0">
              <a:buNone/>
            </a:pP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28596" y="1071546"/>
            <a:ext cx="7786742"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    Развитие игры (Е.Кравцова)</a:t>
            </a:r>
            <a:endParaRPr lang="ru-RU" sz="2400" b="1" dirty="0">
              <a:latin typeface="Times New Roman" pitchFamily="18" charset="0"/>
              <a:cs typeface="Times New Roman" pitchFamily="18" charset="0"/>
            </a:endParaRPr>
          </a:p>
        </p:txBody>
      </p:sp>
      <p:graphicFrame>
        <p:nvGraphicFramePr>
          <p:cNvPr id="17" name="Таблица 16"/>
          <p:cNvGraphicFramePr>
            <a:graphicFrameLocks noGrp="1"/>
          </p:cNvGraphicFramePr>
          <p:nvPr/>
        </p:nvGraphicFramePr>
        <p:xfrm>
          <a:off x="1071538" y="1643050"/>
          <a:ext cx="7500990" cy="4162746"/>
        </p:xfrm>
        <a:graphic>
          <a:graphicData uri="http://schemas.openxmlformats.org/drawingml/2006/table">
            <a:tbl>
              <a:tblPr firstRow="1" bandRow="1">
                <a:noFill/>
                <a:tableStyleId>{5C22544A-7EE6-4342-B048-85BDC9FD1C3A}</a:tableStyleId>
              </a:tblPr>
              <a:tblGrid>
                <a:gridCol w="3357586">
                  <a:extLst>
                    <a:ext uri="{9D8B030D-6E8A-4147-A177-3AD203B41FA5}">
                      <a16:colId xmlns:a16="http://schemas.microsoft.com/office/drawing/2014/main" val="20000"/>
                    </a:ext>
                  </a:extLst>
                </a:gridCol>
                <a:gridCol w="4143404">
                  <a:extLst>
                    <a:ext uri="{9D8B030D-6E8A-4147-A177-3AD203B41FA5}">
                      <a16:colId xmlns:a16="http://schemas.microsoft.com/office/drawing/2014/main" val="20001"/>
                    </a:ext>
                  </a:extLst>
                </a:gridCol>
              </a:tblGrid>
              <a:tr h="747318">
                <a:tc>
                  <a:txBody>
                    <a:bodyPr/>
                    <a:lstStyle/>
                    <a:p>
                      <a:pPr algn="ctr"/>
                      <a:r>
                        <a:rPr lang="ru-RU" sz="2400" dirty="0" smtClean="0">
                          <a:latin typeface="Times New Roman" pitchFamily="18" charset="0"/>
                          <a:cs typeface="Times New Roman" pitchFamily="18" charset="0"/>
                        </a:rPr>
                        <a:t>7</a:t>
                      </a:r>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853857">
                <a:tc>
                  <a:txBody>
                    <a:bodyPr/>
                    <a:lstStyle/>
                    <a:p>
                      <a:pPr algn="ctr"/>
                      <a:r>
                        <a:rPr lang="ru-RU" sz="2400" dirty="0" smtClean="0">
                          <a:latin typeface="Times New Roman" pitchFamily="18" charset="0"/>
                          <a:cs typeface="Times New Roman" pitchFamily="18" charset="0"/>
                        </a:rPr>
                        <a:t>3-4 года </a:t>
                      </a:r>
                    </a:p>
                    <a:p>
                      <a:pPr algn="ctr"/>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53857">
                <a:tc>
                  <a:txBody>
                    <a:bodyPr/>
                    <a:lstStyle/>
                    <a:p>
                      <a:pPr algn="ctr"/>
                      <a:r>
                        <a:rPr lang="ru-RU" sz="2400" dirty="0" smtClean="0">
                          <a:latin typeface="Times New Roman" pitchFamily="18" charset="0"/>
                          <a:cs typeface="Times New Roman" pitchFamily="18" charset="0"/>
                        </a:rPr>
                        <a:t>4-5 лет </a:t>
                      </a:r>
                    </a:p>
                    <a:p>
                      <a:pPr algn="ctr"/>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Tx/>
                        <a:buNone/>
                      </a:pPr>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53857">
                <a:tc>
                  <a:txBody>
                    <a:bodyPr/>
                    <a:lstStyle/>
                    <a:p>
                      <a:pPr algn="ctr"/>
                      <a:r>
                        <a:rPr lang="ru-RU" sz="2400" dirty="0" smtClean="0">
                          <a:latin typeface="Times New Roman" pitchFamily="18" charset="0"/>
                          <a:cs typeface="Times New Roman" pitchFamily="18" charset="0"/>
                        </a:rPr>
                        <a:t>5-6 лет </a:t>
                      </a:r>
                    </a:p>
                    <a:p>
                      <a:pPr algn="ctr"/>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Tx/>
                        <a:buChar char="-"/>
                      </a:pPr>
                      <a:endParaRPr lang="ru-RU" sz="24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53857">
                <a:tc>
                  <a:txBody>
                    <a:bodyPr/>
                    <a:lstStyle/>
                    <a:p>
                      <a:pPr algn="ctr"/>
                      <a:r>
                        <a:rPr lang="ru-RU" sz="2400" dirty="0" smtClean="0">
                          <a:latin typeface="Times New Roman" pitchFamily="18" charset="0"/>
                          <a:cs typeface="Times New Roman" pitchFamily="18" charset="0"/>
                        </a:rPr>
                        <a:t>6-7</a:t>
                      </a:r>
                      <a:r>
                        <a:rPr lang="ru-RU" sz="2400" baseline="0" dirty="0" smtClean="0">
                          <a:latin typeface="Times New Roman" pitchFamily="18" charset="0"/>
                          <a:cs typeface="Times New Roman" pitchFamily="18" charset="0"/>
                        </a:rPr>
                        <a:t> лет</a:t>
                      </a:r>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buFontTx/>
                        <a:buNone/>
                      </a:pPr>
                      <a:endParaRPr lang="ru-RU" sz="2400" dirty="0" smtClean="0">
                        <a:latin typeface="Times New Roman" pitchFamily="18" charset="0"/>
                        <a:cs typeface="Times New Roman" pitchFamily="18" charset="0"/>
                      </a:endParaRPr>
                    </a:p>
                    <a:p>
                      <a:pPr>
                        <a:buFontTx/>
                        <a:buNone/>
                      </a:pPr>
                      <a:endParaRPr lang="ru-RU" sz="2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8" name="TextBox 17"/>
          <p:cNvSpPr txBox="1"/>
          <p:nvPr/>
        </p:nvSpPr>
        <p:spPr>
          <a:xfrm>
            <a:off x="4429124" y="2428868"/>
            <a:ext cx="3357586" cy="830997"/>
          </a:xfrm>
          <a:prstGeom prst="rect">
            <a:avLst/>
          </a:prstGeom>
          <a:noFill/>
        </p:spPr>
        <p:txBody>
          <a:bodyPr wrap="square" rtlCol="0">
            <a:spAutoFit/>
          </a:bodyPr>
          <a:lstStyle/>
          <a:p>
            <a:pPr>
              <a:buFontTx/>
              <a:buChar char="-"/>
            </a:pPr>
            <a:r>
              <a:rPr lang="ru-RU" sz="2400" dirty="0" smtClean="0">
                <a:latin typeface="Times New Roman" pitchFamily="18" charset="0"/>
                <a:cs typeface="Times New Roman" pitchFamily="18" charset="0"/>
              </a:rPr>
              <a:t>Режиссерская игра</a:t>
            </a:r>
          </a:p>
          <a:p>
            <a:pPr>
              <a:buFontTx/>
              <a:buChar char="-"/>
            </a:pPr>
            <a:r>
              <a:rPr lang="ru-RU" sz="2400" dirty="0" smtClean="0">
                <a:latin typeface="Times New Roman" pitchFamily="18" charset="0"/>
                <a:cs typeface="Times New Roman" pitchFamily="18" charset="0"/>
              </a:rPr>
              <a:t> Образная игра</a:t>
            </a:r>
            <a:endParaRPr lang="ru-RU" sz="2400" dirty="0">
              <a:latin typeface="Times New Roman" pitchFamily="18" charset="0"/>
              <a:cs typeface="Times New Roman" pitchFamily="18" charset="0"/>
            </a:endParaRPr>
          </a:p>
        </p:txBody>
      </p:sp>
      <p:sp>
        <p:nvSpPr>
          <p:cNvPr id="20" name="TextBox 19"/>
          <p:cNvSpPr txBox="1"/>
          <p:nvPr/>
        </p:nvSpPr>
        <p:spPr>
          <a:xfrm>
            <a:off x="4429124" y="3286124"/>
            <a:ext cx="3286148" cy="830997"/>
          </a:xfrm>
          <a:prstGeom prst="rect">
            <a:avLst/>
          </a:prstGeom>
          <a:noFill/>
        </p:spPr>
        <p:txBody>
          <a:bodyPr wrap="square" rtlCol="0">
            <a:spAutoFit/>
          </a:bodyPr>
          <a:lstStyle/>
          <a:p>
            <a:pPr>
              <a:buFontTx/>
              <a:buChar char="-"/>
            </a:pPr>
            <a:r>
              <a:rPr lang="ru-RU" sz="2400" dirty="0" smtClean="0">
                <a:latin typeface="Times New Roman" pitchFamily="18" charset="0"/>
                <a:cs typeface="Times New Roman" pitchFamily="18" charset="0"/>
              </a:rPr>
              <a:t>Образная игра</a:t>
            </a:r>
          </a:p>
          <a:p>
            <a:pPr>
              <a:buFontTx/>
              <a:buChar char="-"/>
            </a:pPr>
            <a:r>
              <a:rPr lang="ru-RU" sz="2400" dirty="0" smtClean="0">
                <a:latin typeface="Times New Roman" pitchFamily="18" charset="0"/>
                <a:cs typeface="Times New Roman" pitchFamily="18" charset="0"/>
              </a:rPr>
              <a:t>Сюжетно-ролевая игра</a:t>
            </a:r>
            <a:endParaRPr lang="ru-RU" sz="2400" dirty="0">
              <a:latin typeface="Times New Roman" pitchFamily="18" charset="0"/>
              <a:cs typeface="Times New Roman" pitchFamily="18" charset="0"/>
            </a:endParaRPr>
          </a:p>
        </p:txBody>
      </p:sp>
      <p:sp>
        <p:nvSpPr>
          <p:cNvPr id="21" name="TextBox 20"/>
          <p:cNvSpPr txBox="1"/>
          <p:nvPr/>
        </p:nvSpPr>
        <p:spPr>
          <a:xfrm>
            <a:off x="4429124" y="4143380"/>
            <a:ext cx="3357586" cy="830997"/>
          </a:xfrm>
          <a:prstGeom prst="rect">
            <a:avLst/>
          </a:prstGeom>
          <a:noFill/>
        </p:spPr>
        <p:txBody>
          <a:bodyPr wrap="square" rtlCol="0">
            <a:spAutoFit/>
          </a:bodyPr>
          <a:lstStyle/>
          <a:p>
            <a:pPr>
              <a:buFontTx/>
              <a:buChar char="-"/>
            </a:pPr>
            <a:r>
              <a:rPr lang="ru-RU" sz="2400" dirty="0" smtClean="0">
                <a:latin typeface="Times New Roman" pitchFamily="18" charset="0"/>
                <a:cs typeface="Times New Roman" pitchFamily="18" charset="0"/>
              </a:rPr>
              <a:t>Сюжетно-ролевая игра</a:t>
            </a:r>
          </a:p>
          <a:p>
            <a:pPr>
              <a:buFontTx/>
              <a:buChar char="-"/>
            </a:pPr>
            <a:r>
              <a:rPr lang="ru-RU" sz="2400" dirty="0" smtClean="0">
                <a:latin typeface="Times New Roman" pitchFamily="18" charset="0"/>
                <a:cs typeface="Times New Roman" pitchFamily="18" charset="0"/>
              </a:rPr>
              <a:t> Игра с правилами</a:t>
            </a:r>
            <a:endParaRPr lang="ru-RU" sz="2400" dirty="0">
              <a:latin typeface="Times New Roman" pitchFamily="18" charset="0"/>
              <a:cs typeface="Times New Roman" pitchFamily="18" charset="0"/>
            </a:endParaRPr>
          </a:p>
        </p:txBody>
      </p:sp>
      <p:sp>
        <p:nvSpPr>
          <p:cNvPr id="22" name="TextBox 21"/>
          <p:cNvSpPr txBox="1"/>
          <p:nvPr/>
        </p:nvSpPr>
        <p:spPr>
          <a:xfrm>
            <a:off x="4429124" y="5000636"/>
            <a:ext cx="3357586" cy="830997"/>
          </a:xfrm>
          <a:prstGeom prst="rect">
            <a:avLst/>
          </a:prstGeom>
          <a:noFill/>
        </p:spPr>
        <p:txBody>
          <a:bodyPr wrap="square" rtlCol="0">
            <a:spAutoFit/>
          </a:bodyPr>
          <a:lstStyle/>
          <a:p>
            <a:r>
              <a:rPr lang="ru-RU" sz="2400" dirty="0" smtClean="0">
                <a:latin typeface="Times New Roman" pitchFamily="18" charset="0"/>
                <a:cs typeface="Times New Roman" pitchFamily="18" charset="0"/>
              </a:rPr>
              <a:t>-Игра с правилами</a:t>
            </a:r>
          </a:p>
          <a:p>
            <a:r>
              <a:rPr lang="ru-RU" sz="2400" dirty="0" smtClean="0">
                <a:latin typeface="Times New Roman" pitchFamily="18" charset="0"/>
                <a:cs typeface="Times New Roman" pitchFamily="18" charset="0"/>
              </a:rPr>
              <a:t>- Режиссерская игра</a:t>
            </a:r>
            <a:endParaRPr lang="ru-RU" sz="2400" dirty="0">
              <a:latin typeface="Times New Roman" pitchFamily="18" charset="0"/>
              <a:cs typeface="Times New Roman" pitchFamily="18" charset="0"/>
            </a:endParaRPr>
          </a:p>
        </p:txBody>
      </p:sp>
      <p:sp>
        <p:nvSpPr>
          <p:cNvPr id="23" name="TextBox 22"/>
          <p:cNvSpPr txBox="1"/>
          <p:nvPr/>
        </p:nvSpPr>
        <p:spPr>
          <a:xfrm>
            <a:off x="1428728" y="1785926"/>
            <a:ext cx="2714644" cy="461665"/>
          </a:xfrm>
          <a:prstGeom prst="rect">
            <a:avLst/>
          </a:prstGeom>
          <a:noFill/>
        </p:spPr>
        <p:txBody>
          <a:bodyPr wrap="square" rtlCol="0">
            <a:spAutoFit/>
          </a:bodyPr>
          <a:lstStyle/>
          <a:p>
            <a:pPr algn="ctr"/>
            <a:r>
              <a:rPr lang="ru-RU" sz="2400" dirty="0" smtClean="0">
                <a:latin typeface="Times New Roman" pitchFamily="18" charset="0"/>
                <a:cs typeface="Times New Roman" pitchFamily="18" charset="0"/>
              </a:rPr>
              <a:t>2-3 года</a:t>
            </a:r>
            <a:endParaRPr lang="ru-RU" sz="2400" dirty="0">
              <a:latin typeface="Times New Roman" pitchFamily="18" charset="0"/>
              <a:cs typeface="Times New Roman" pitchFamily="18" charset="0"/>
            </a:endParaRPr>
          </a:p>
        </p:txBody>
      </p:sp>
      <p:sp>
        <p:nvSpPr>
          <p:cNvPr id="25" name="TextBox 24"/>
          <p:cNvSpPr txBox="1"/>
          <p:nvPr/>
        </p:nvSpPr>
        <p:spPr>
          <a:xfrm>
            <a:off x="4429124" y="1643050"/>
            <a:ext cx="4286280" cy="769441"/>
          </a:xfrm>
          <a:prstGeom prst="rect">
            <a:avLst/>
          </a:prstGeom>
          <a:noFill/>
        </p:spPr>
        <p:txBody>
          <a:bodyPr wrap="square" rtlCol="0">
            <a:spAutoFit/>
          </a:bodyPr>
          <a:lstStyle/>
          <a:p>
            <a:pPr>
              <a:buFontTx/>
              <a:buChar char="-"/>
            </a:pPr>
            <a:r>
              <a:rPr lang="ru-RU" sz="2200" dirty="0" err="1" smtClean="0">
                <a:latin typeface="Times New Roman" pitchFamily="18" charset="0"/>
                <a:cs typeface="Times New Roman" pitchFamily="18" charset="0"/>
              </a:rPr>
              <a:t>Предметно-манипулятивная</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д-ть</a:t>
            </a:r>
            <a:endParaRPr lang="ru-RU" sz="2200" dirty="0" smtClean="0">
              <a:latin typeface="Times New Roman" pitchFamily="18" charset="0"/>
              <a:cs typeface="Times New Roman" pitchFamily="18" charset="0"/>
            </a:endParaRPr>
          </a:p>
          <a:p>
            <a:r>
              <a:rPr lang="ru-RU" sz="2200" dirty="0" smtClean="0">
                <a:latin typeface="Times New Roman" pitchFamily="18" charset="0"/>
                <a:cs typeface="Times New Roman" pitchFamily="18" charset="0"/>
              </a:rPr>
              <a:t>-Зарождение режиссерской игры</a:t>
            </a:r>
          </a:p>
        </p:txBody>
      </p:sp>
    </p:spTree>
    <p:extLst>
      <p:ext uri="{BB962C8B-B14F-4D97-AF65-F5344CB8AC3E}">
        <p14:creationId xmlns:p14="http://schemas.microsoft.com/office/powerpoint/2010/main" val="349507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20" grpId="0"/>
      <p:bldP spid="21" grpId="0"/>
      <p:bldP spid="22" grpId="0"/>
      <p:bldP spid="23"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7356" y="214290"/>
            <a:ext cx="5500726" cy="523220"/>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Работа в группах</a:t>
            </a:r>
            <a:endParaRPr lang="ru-RU" sz="2800" b="1" dirty="0">
              <a:latin typeface="Times New Roman" pitchFamily="18" charset="0"/>
              <a:cs typeface="Times New Roman" pitchFamily="18" charset="0"/>
            </a:endParaRPr>
          </a:p>
        </p:txBody>
      </p:sp>
      <p:sp>
        <p:nvSpPr>
          <p:cNvPr id="3" name="TextBox 2"/>
          <p:cNvSpPr txBox="1"/>
          <p:nvPr/>
        </p:nvSpPr>
        <p:spPr>
          <a:xfrm>
            <a:off x="2000232" y="1142984"/>
            <a:ext cx="5286412"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Вид</a:t>
            </a:r>
            <a:r>
              <a:rPr lang="ru-RU" sz="2400" b="1" dirty="0" smtClean="0">
                <a:solidFill>
                  <a:srgbClr val="00B050"/>
                </a:solidFill>
                <a:latin typeface="Times New Roman" pitchFamily="18" charset="0"/>
                <a:cs typeface="Times New Roman" pitchFamily="18" charset="0"/>
              </a:rPr>
              <a:t> </a:t>
            </a:r>
            <a:r>
              <a:rPr lang="ru-RU" sz="2400" b="1" dirty="0" smtClean="0">
                <a:latin typeface="Times New Roman" pitchFamily="18" charset="0"/>
                <a:cs typeface="Times New Roman" pitchFamily="18" charset="0"/>
              </a:rPr>
              <a:t>игры, возраст </a:t>
            </a:r>
            <a:endParaRPr lang="ru-RU" sz="2400" b="1"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1357290" y="1928802"/>
          <a:ext cx="6500858" cy="4429156"/>
        </p:xfrm>
        <a:graphic>
          <a:graphicData uri="http://schemas.openxmlformats.org/drawingml/2006/table">
            <a:tbl>
              <a:tblPr firstRow="1" bandRow="1">
                <a:tableStyleId>{5C22544A-7EE6-4342-B048-85BDC9FD1C3A}</a:tableStyleId>
              </a:tblPr>
              <a:tblGrid>
                <a:gridCol w="3250429">
                  <a:extLst>
                    <a:ext uri="{9D8B030D-6E8A-4147-A177-3AD203B41FA5}">
                      <a16:colId xmlns:a16="http://schemas.microsoft.com/office/drawing/2014/main" val="20000"/>
                    </a:ext>
                  </a:extLst>
                </a:gridCol>
                <a:gridCol w="3250429">
                  <a:extLst>
                    <a:ext uri="{9D8B030D-6E8A-4147-A177-3AD203B41FA5}">
                      <a16:colId xmlns:a16="http://schemas.microsoft.com/office/drawing/2014/main" val="20001"/>
                    </a:ext>
                  </a:extLst>
                </a:gridCol>
              </a:tblGrid>
              <a:tr h="2214578">
                <a:tc>
                  <a:txBody>
                    <a:bodyPr/>
                    <a:lstStyle/>
                    <a:p>
                      <a:pPr algn="ctr"/>
                      <a:r>
                        <a:rPr lang="ru-RU" sz="2400" b="1" dirty="0" smtClean="0">
                          <a:solidFill>
                            <a:schemeClr val="tx1"/>
                          </a:solidFill>
                          <a:latin typeface="Times New Roman" pitchFamily="18" charset="0"/>
                          <a:cs typeface="Times New Roman" pitchFamily="18" charset="0"/>
                        </a:rPr>
                        <a:t>Как</a:t>
                      </a:r>
                      <a:r>
                        <a:rPr lang="ru-RU" sz="2400" b="1" baseline="0" dirty="0" smtClean="0">
                          <a:solidFill>
                            <a:schemeClr val="tx1"/>
                          </a:solidFill>
                          <a:latin typeface="Times New Roman" pitchFamily="18" charset="0"/>
                          <a:cs typeface="Times New Roman" pitchFamily="18" charset="0"/>
                        </a:rPr>
                        <a:t> можно увидеть игру?</a:t>
                      </a:r>
                      <a:endParaRPr lang="ru-RU"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dirty="0" smtClean="0">
                          <a:solidFill>
                            <a:schemeClr val="tx1"/>
                          </a:solidFill>
                          <a:latin typeface="Times New Roman" pitchFamily="18" charset="0"/>
                          <a:cs typeface="Times New Roman" pitchFamily="18" charset="0"/>
                        </a:rPr>
                        <a:t>Что</a:t>
                      </a:r>
                      <a:r>
                        <a:rPr lang="ru-RU" sz="2400" b="1" baseline="0" dirty="0" smtClean="0">
                          <a:solidFill>
                            <a:schemeClr val="tx1"/>
                          </a:solidFill>
                          <a:latin typeface="Times New Roman" pitchFamily="18" charset="0"/>
                          <a:cs typeface="Times New Roman" pitchFamily="18" charset="0"/>
                        </a:rPr>
                        <a:t> приобретает ребенок? </a:t>
                      </a:r>
                      <a:endParaRPr lang="ru-RU" sz="2400" b="1" dirty="0" smtClean="0">
                        <a:solidFill>
                          <a:schemeClr val="tx1"/>
                        </a:solidFill>
                        <a:latin typeface="Times New Roman" pitchFamily="18" charset="0"/>
                        <a:cs typeface="Times New Roman" pitchFamily="18" charset="0"/>
                      </a:endParaRPr>
                    </a:p>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145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b="1" baseline="0" dirty="0" smtClean="0">
                          <a:solidFill>
                            <a:schemeClr val="tx1"/>
                          </a:solidFill>
                          <a:latin typeface="Times New Roman" pitchFamily="18" charset="0"/>
                          <a:cs typeface="Times New Roman" pitchFamily="18" charset="0"/>
                        </a:rPr>
                        <a:t>Условия развития игры </a:t>
                      </a:r>
                      <a:endParaRPr lang="ru-RU" sz="2400" b="1" dirty="0" smtClean="0">
                        <a:solidFill>
                          <a:schemeClr val="tx1"/>
                        </a:solidFill>
                        <a:latin typeface="Times New Roman" pitchFamily="18" charset="0"/>
                        <a:cs typeface="Times New Roman" pitchFamily="18" charset="0"/>
                      </a:endParaRPr>
                    </a:p>
                    <a:p>
                      <a:pPr algn="ct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400" b="1" dirty="0" smtClean="0">
                          <a:latin typeface="Times New Roman" pitchFamily="18" charset="0"/>
                          <a:cs typeface="Times New Roman" pitchFamily="18" charset="0"/>
                        </a:rPr>
                        <a:t>Что мешает развитию игры?</a:t>
                      </a:r>
                      <a:endParaRPr lang="ru-RU" sz="2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285728"/>
            <a:ext cx="7500990" cy="830997"/>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Предметная (</a:t>
            </a:r>
            <a:r>
              <a:rPr lang="ru-RU" sz="2400" b="1" dirty="0" err="1" smtClean="0">
                <a:latin typeface="Times New Roman" pitchFamily="18" charset="0"/>
                <a:cs typeface="Times New Roman" pitchFamily="18" charset="0"/>
              </a:rPr>
              <a:t>предметно-манипулятивная</a:t>
            </a:r>
            <a:r>
              <a:rPr lang="ru-RU" sz="2400" b="1" dirty="0" smtClean="0">
                <a:latin typeface="Times New Roman" pitchFamily="18" charset="0"/>
                <a:cs typeface="Times New Roman" pitchFamily="18" charset="0"/>
              </a:rPr>
              <a:t>) деятельность</a:t>
            </a:r>
            <a:endParaRPr lang="ru-RU" sz="2400" b="1" dirty="0">
              <a:latin typeface="Times New Roman" pitchFamily="18" charset="0"/>
              <a:cs typeface="Times New Roman" pitchFamily="18" charset="0"/>
            </a:endParaRPr>
          </a:p>
        </p:txBody>
      </p:sp>
      <p:sp>
        <p:nvSpPr>
          <p:cNvPr id="5" name="TextBox 4"/>
          <p:cNvSpPr txBox="1"/>
          <p:nvPr/>
        </p:nvSpPr>
        <p:spPr>
          <a:xfrm>
            <a:off x="571472" y="1428736"/>
            <a:ext cx="8072494" cy="2677656"/>
          </a:xfrm>
          <a:prstGeom prst="rect">
            <a:avLst/>
          </a:prstGeom>
          <a:noFill/>
        </p:spPr>
        <p:txBody>
          <a:bodyPr wrap="square" rtlCol="0">
            <a:spAutoFit/>
          </a:bodyPr>
          <a:lstStyle/>
          <a:p>
            <a:r>
              <a:rPr lang="ru-RU" sz="2400" i="1" dirty="0" smtClean="0">
                <a:latin typeface="Times New Roman" pitchFamily="18" charset="0"/>
                <a:cs typeface="Times New Roman" pitchFamily="18" charset="0"/>
              </a:rPr>
              <a:t>Характеристика: </a:t>
            </a:r>
            <a:r>
              <a:rPr lang="ru-RU" sz="2400" dirty="0" smtClean="0">
                <a:latin typeface="Times New Roman" pitchFamily="18" charset="0"/>
                <a:cs typeface="Times New Roman" pitchFamily="18" charset="0"/>
              </a:rPr>
              <a:t>ребенок при помощи предметов подражает действиям взрослого; манипулирует предметами, изучая их свойства.</a:t>
            </a:r>
          </a:p>
          <a:p>
            <a:r>
              <a:rPr lang="ru-RU" sz="2400" i="1" dirty="0" smtClean="0">
                <a:latin typeface="Times New Roman" pitchFamily="18" charset="0"/>
                <a:cs typeface="Times New Roman" pitchFamily="18" charset="0"/>
              </a:rPr>
              <a:t>Основной навык: </a:t>
            </a:r>
            <a:r>
              <a:rPr lang="ru-RU" sz="2400" b="1" dirty="0" smtClean="0">
                <a:latin typeface="Times New Roman" pitchFamily="18" charset="0"/>
                <a:cs typeface="Times New Roman" pitchFamily="18" charset="0"/>
              </a:rPr>
              <a:t>выделять ключевое действие предмета; «присваивать» себе поведение взрослого; овладение речью (на основе общения, где предмет является содержанием общения)</a:t>
            </a:r>
            <a:endParaRPr lang="ru-RU" sz="2400" b="1" dirty="0">
              <a:latin typeface="Times New Roman" pitchFamily="18" charset="0"/>
              <a:cs typeface="Times New Roman" pitchFamily="18" charset="0"/>
            </a:endParaRPr>
          </a:p>
        </p:txBody>
      </p:sp>
      <p:sp>
        <p:nvSpPr>
          <p:cNvPr id="9" name="TextBox 8"/>
          <p:cNvSpPr txBox="1"/>
          <p:nvPr/>
        </p:nvSpPr>
        <p:spPr>
          <a:xfrm>
            <a:off x="500034" y="4000504"/>
            <a:ext cx="8143932" cy="2677656"/>
          </a:xfrm>
          <a:prstGeom prst="rect">
            <a:avLst/>
          </a:prstGeom>
          <a:noFill/>
        </p:spPr>
        <p:txBody>
          <a:bodyPr wrap="square" rtlCol="0">
            <a:spAutoFit/>
          </a:bodyPr>
          <a:lstStyle/>
          <a:p>
            <a:r>
              <a:rPr lang="ru-RU" sz="2400" dirty="0" smtClean="0">
                <a:solidFill>
                  <a:srgbClr val="C00000"/>
                </a:solidFill>
                <a:latin typeface="Times New Roman" pitchFamily="18" charset="0"/>
                <a:cs typeface="Times New Roman" pitchFamily="18" charset="0"/>
              </a:rPr>
              <a:t>Предметная деятельность – фундамент игры:</a:t>
            </a:r>
          </a:p>
          <a:p>
            <a:pPr>
              <a:buFontTx/>
              <a:buChar char="-"/>
            </a:pPr>
            <a:r>
              <a:rPr lang="ru-RU" sz="2400" dirty="0" smtClean="0">
                <a:latin typeface="Times New Roman" pitchFamily="18" charset="0"/>
                <a:cs typeface="Times New Roman" pitchFamily="18" charset="0"/>
              </a:rPr>
              <a:t> овладение речью: управляет своими действиями, планирует деятельность (внутренняя речь)        способен действовать в </a:t>
            </a:r>
            <a:r>
              <a:rPr lang="ru-RU" sz="2400" u="sng" dirty="0" smtClean="0">
                <a:latin typeface="Times New Roman" pitchFamily="18" charset="0"/>
                <a:cs typeface="Times New Roman" pitchFamily="18" charset="0"/>
              </a:rPr>
              <a:t>воображаемой ситуации.</a:t>
            </a:r>
          </a:p>
          <a:p>
            <a:pPr>
              <a:buFontTx/>
              <a:buChar char="-"/>
            </a:pPr>
            <a:r>
              <a:rPr lang="ru-RU" sz="2400" dirty="0" smtClean="0">
                <a:latin typeface="Times New Roman" pitchFamily="18" charset="0"/>
                <a:cs typeface="Times New Roman" pitchFamily="18" charset="0"/>
              </a:rPr>
              <a:t>манипулирование предметами: осознает себя </a:t>
            </a:r>
            <a:r>
              <a:rPr lang="ru-RU" sz="2400" u="sng" dirty="0" smtClean="0">
                <a:latin typeface="Times New Roman" pitchFamily="18" charset="0"/>
                <a:cs typeface="Times New Roman" pitchFamily="18" charset="0"/>
              </a:rPr>
              <a:t>субъектом деятельности.</a:t>
            </a:r>
          </a:p>
          <a:p>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cxnSp>
        <p:nvCxnSpPr>
          <p:cNvPr id="14" name="Прямая со стрелкой 13"/>
          <p:cNvCxnSpPr/>
          <p:nvPr/>
        </p:nvCxnSpPr>
        <p:spPr>
          <a:xfrm>
            <a:off x="6286512" y="500063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285728"/>
            <a:ext cx="7929618" cy="830997"/>
          </a:xfrm>
          <a:prstGeom prst="rect">
            <a:avLst/>
          </a:prstGeom>
        </p:spPr>
        <p:txBody>
          <a:bodyPr wrap="square">
            <a:spAutoFit/>
          </a:bodyPr>
          <a:lstStyle/>
          <a:p>
            <a:pPr algn="ctr"/>
            <a:r>
              <a:rPr lang="ru-RU" sz="2400" b="1" dirty="0" smtClean="0">
                <a:latin typeface="Times New Roman" pitchFamily="18" charset="0"/>
                <a:cs typeface="Times New Roman" pitchFamily="18" charset="0"/>
              </a:rPr>
              <a:t>Предметная (</a:t>
            </a:r>
            <a:r>
              <a:rPr lang="ru-RU" sz="2400" b="1" dirty="0" err="1" smtClean="0">
                <a:latin typeface="Times New Roman" pitchFamily="18" charset="0"/>
                <a:cs typeface="Times New Roman" pitchFamily="18" charset="0"/>
              </a:rPr>
              <a:t>предметно-манипулятивная</a:t>
            </a:r>
            <a:r>
              <a:rPr lang="ru-RU" sz="2400" b="1" dirty="0" smtClean="0">
                <a:latin typeface="Times New Roman" pitchFamily="18" charset="0"/>
                <a:cs typeface="Times New Roman" pitchFamily="18" charset="0"/>
              </a:rPr>
              <a:t>) деятельность</a:t>
            </a:r>
            <a:endParaRPr lang="ru-RU" sz="2400" b="1" dirty="0">
              <a:latin typeface="Times New Roman" pitchFamily="18" charset="0"/>
              <a:cs typeface="Times New Roman" pitchFamily="18" charset="0"/>
            </a:endParaRPr>
          </a:p>
        </p:txBody>
      </p:sp>
      <p:sp>
        <p:nvSpPr>
          <p:cNvPr id="5" name="TextBox 4"/>
          <p:cNvSpPr txBox="1"/>
          <p:nvPr/>
        </p:nvSpPr>
        <p:spPr>
          <a:xfrm>
            <a:off x="285720" y="1214422"/>
            <a:ext cx="8215370" cy="5632311"/>
          </a:xfrm>
          <a:prstGeom prst="rect">
            <a:avLst/>
          </a:prstGeom>
          <a:noFill/>
        </p:spPr>
        <p:txBody>
          <a:bodyPr wrap="square" rtlCol="0">
            <a:spAutoFit/>
          </a:bodyPr>
          <a:lstStyle/>
          <a:p>
            <a:r>
              <a:rPr lang="ru-RU" sz="2400" i="1" dirty="0" smtClean="0">
                <a:latin typeface="Times New Roman" pitchFamily="18" charset="0"/>
                <a:cs typeface="Times New Roman" pitchFamily="18" charset="0"/>
              </a:rPr>
              <a:t>Условия: </a:t>
            </a:r>
            <a:r>
              <a:rPr lang="ru-RU" sz="2400" dirty="0" smtClean="0">
                <a:latin typeface="Times New Roman" pitchFamily="18" charset="0"/>
                <a:cs typeface="Times New Roman" pitchFamily="18" charset="0"/>
              </a:rPr>
              <a:t>предметы из мира взрослого  доступны для игр детей; взрослый на основе предметов общается с ребенком.</a:t>
            </a:r>
          </a:p>
          <a:p>
            <a:r>
              <a:rPr lang="ru-RU" sz="2400" i="1" dirty="0" smtClean="0">
                <a:latin typeface="Times New Roman" pitchFamily="18" charset="0"/>
                <a:cs typeface="Times New Roman" pitchFamily="18" charset="0"/>
              </a:rPr>
              <a:t>Негативные факторы:</a:t>
            </a:r>
            <a:r>
              <a:rPr lang="ru-RU" sz="2400" dirty="0" smtClean="0">
                <a:latin typeface="Times New Roman" pitchFamily="18" charset="0"/>
                <a:cs typeface="Times New Roman" pitchFamily="18" charset="0"/>
              </a:rPr>
              <a:t> ребенку не разрешают пользоваться предметами «не по назначению».</a:t>
            </a:r>
          </a:p>
          <a:p>
            <a:r>
              <a:rPr lang="ru-RU" sz="2400" i="1" dirty="0" smtClean="0">
                <a:latin typeface="Times New Roman" pitchFamily="18" charset="0"/>
                <a:cs typeface="Times New Roman" pitchFamily="18" charset="0"/>
              </a:rPr>
              <a:t> </a:t>
            </a:r>
          </a:p>
          <a:p>
            <a:r>
              <a:rPr lang="ru-RU" sz="2400" i="1" dirty="0" smtClean="0">
                <a:latin typeface="Times New Roman" pitchFamily="18" charset="0"/>
                <a:cs typeface="Times New Roman" pitchFamily="18" charset="0"/>
              </a:rPr>
              <a:t>1.Предметная деятельность «запускает» игру</a:t>
            </a:r>
          </a:p>
          <a:p>
            <a:r>
              <a:rPr lang="ru-RU" sz="2400" i="1" dirty="0" smtClean="0">
                <a:latin typeface="Times New Roman" pitchFamily="18" charset="0"/>
                <a:cs typeface="Times New Roman" pitchFamily="18" charset="0"/>
              </a:rPr>
              <a:t>2. Игра поглощает предметную деятельность:</a:t>
            </a:r>
          </a:p>
          <a:p>
            <a:r>
              <a:rPr lang="ru-RU" sz="2400" i="1" dirty="0" smtClean="0">
                <a:latin typeface="Times New Roman" pitchFamily="18" charset="0"/>
                <a:cs typeface="Times New Roman" pitchFamily="18" charset="0"/>
              </a:rPr>
              <a:t>Режиссерская – </a:t>
            </a:r>
            <a:r>
              <a:rPr lang="ru-RU" sz="2400" dirty="0" smtClean="0">
                <a:latin typeface="Times New Roman" pitchFamily="18" charset="0"/>
                <a:cs typeface="Times New Roman" pitchFamily="18" charset="0"/>
              </a:rPr>
              <a:t>действие с предметами на игровом поле</a:t>
            </a:r>
          </a:p>
          <a:p>
            <a:r>
              <a:rPr lang="ru-RU" sz="2400" i="1" dirty="0" smtClean="0">
                <a:latin typeface="Times New Roman" pitchFamily="18" charset="0"/>
                <a:cs typeface="Times New Roman" pitchFamily="18" charset="0"/>
              </a:rPr>
              <a:t>Образная </a:t>
            </a:r>
            <a:r>
              <a:rPr lang="ru-RU" sz="2400" dirty="0" smtClean="0">
                <a:latin typeface="Times New Roman" pitchFamily="18" charset="0"/>
                <a:cs typeface="Times New Roman" pitchFamily="18" charset="0"/>
              </a:rPr>
              <a:t>– ребенок предметную деятельность реализует через образ, выделяя и изображая ключевые действия персонажа (собака с косточкой).</a:t>
            </a:r>
          </a:p>
          <a:p>
            <a:r>
              <a:rPr lang="ru-RU" sz="2400" i="1" dirty="0" smtClean="0">
                <a:latin typeface="Times New Roman" pitchFamily="18" charset="0"/>
                <a:cs typeface="Times New Roman" pitchFamily="18" charset="0"/>
              </a:rPr>
              <a:t>Сюжетно-ролевая – </a:t>
            </a:r>
            <a:r>
              <a:rPr lang="ru-RU" sz="2400" dirty="0" smtClean="0">
                <a:latin typeface="Times New Roman" pitchFamily="18" charset="0"/>
                <a:cs typeface="Times New Roman" pitchFamily="18" charset="0"/>
              </a:rPr>
              <a:t>предметы, через которые реализуются ролевые отношения (шприц врача)</a:t>
            </a:r>
          </a:p>
          <a:p>
            <a:r>
              <a:rPr lang="ru-RU" sz="2400" i="1" dirty="0" smtClean="0">
                <a:latin typeface="Times New Roman" pitchFamily="18" charset="0"/>
                <a:cs typeface="Times New Roman" pitchFamily="18" charset="0"/>
              </a:rPr>
              <a:t>С правилами – </a:t>
            </a:r>
            <a:r>
              <a:rPr lang="ru-RU" sz="2400" dirty="0" smtClean="0">
                <a:latin typeface="Times New Roman" pitchFamily="18" charset="0"/>
                <a:cs typeface="Times New Roman" pitchFamily="18" charset="0"/>
              </a:rPr>
              <a:t>предметы, помогающие реализовать игру (футбольный мяч).</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886</TotalTime>
  <Words>1611</Words>
  <Application>Microsoft Office PowerPoint</Application>
  <PresentationFormat>Экран (4:3)</PresentationFormat>
  <Paragraphs>218</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Century Schoolbook</vt:lpstr>
      <vt:lpstr>Times New Roman</vt:lpstr>
      <vt:lpstr>Wingdings</vt:lpstr>
      <vt:lpstr>Wingdings 2</vt:lpstr>
      <vt:lpstr>Эркер</vt:lpstr>
      <vt:lpstr>            «Видовое разнообразие игры в дошкольном возрасте с учетом онтогенеза»    25.11.2019 г. </vt:lpstr>
      <vt:lpstr>Презентация PowerPoint</vt:lpstr>
      <vt:lpstr>  Е.Кравцова  «Разбуди в ребенке волшебника»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Развитие игры (Е.Кравцова)</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Е.Кравцова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«Видовое разнообразие игры в дошкольном возрасте с учетом онтогенеза.  Современные требования к созданию условий для свободной детской игры»   7.03.2018 г.</dc:title>
  <dc:creator>baranova-em@mail.ru</dc:creator>
  <cp:lastModifiedBy>User</cp:lastModifiedBy>
  <cp:revision>50</cp:revision>
  <dcterms:created xsi:type="dcterms:W3CDTF">2018-03-06T11:27:17Z</dcterms:created>
  <dcterms:modified xsi:type="dcterms:W3CDTF">2022-04-20T04:56:00Z</dcterms:modified>
</cp:coreProperties>
</file>